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96" r:id="rId4"/>
    <p:sldId id="298" r:id="rId5"/>
    <p:sldId id="292" r:id="rId6"/>
    <p:sldId id="291" r:id="rId7"/>
    <p:sldId id="290" r:id="rId8"/>
    <p:sldId id="288" r:id="rId9"/>
    <p:sldId id="287" r:id="rId10"/>
    <p:sldId id="286" r:id="rId11"/>
    <p:sldId id="285" r:id="rId12"/>
    <p:sldId id="284" r:id="rId13"/>
    <p:sldId id="283" r:id="rId14"/>
    <p:sldId id="282" r:id="rId15"/>
    <p:sldId id="281" r:id="rId16"/>
    <p:sldId id="280" r:id="rId17"/>
    <p:sldId id="279" r:id="rId18"/>
    <p:sldId id="278" r:id="rId19"/>
    <p:sldId id="277" r:id="rId20"/>
    <p:sldId id="276" r:id="rId21"/>
    <p:sldId id="275" r:id="rId22"/>
    <p:sldId id="273" r:id="rId23"/>
    <p:sldId id="272" r:id="rId24"/>
    <p:sldId id="271" r:id="rId25"/>
    <p:sldId id="270" r:id="rId26"/>
    <p:sldId id="269" r:id="rId27"/>
    <p:sldId id="268" r:id="rId28"/>
    <p:sldId id="267" r:id="rId29"/>
    <p:sldId id="266" r:id="rId30"/>
    <p:sldId id="265" r:id="rId31"/>
    <p:sldId id="264" r:id="rId32"/>
    <p:sldId id="263" r:id="rId3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02C4"/>
    <a:srgbClr val="05087F"/>
    <a:srgbClr val="3A86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9897386000851755E-2"/>
          <c:y val="3.4484846542863802E-2"/>
          <c:w val="0.85170141533334787"/>
          <c:h val="0.77914027531458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Insured number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 w="25369">
                <a:noFill/>
              </a:ln>
            </c:spPr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Sheet1!$A$2:$A$15</c:f>
              <c:numCache>
                <c:formatCode>General</c:formatCode>
                <c:ptCount val="14"/>
                <c:pt idx="0">
                  <c:v>1995</c:v>
                </c:pt>
                <c:pt idx="1">
                  <c:v>2008</c:v>
                </c:pt>
                <c:pt idx="2">
                  <c:v>2010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Sheet1!$B$2:$B$15</c:f>
              <c:numCache>
                <c:formatCode>0.0</c:formatCode>
                <c:ptCount val="14"/>
                <c:pt idx="0">
                  <c:v>7.1</c:v>
                </c:pt>
                <c:pt idx="1">
                  <c:v>39.700000000000003</c:v>
                </c:pt>
                <c:pt idx="2">
                  <c:v>52.4</c:v>
                </c:pt>
                <c:pt idx="3">
                  <c:v>64.650000000000006</c:v>
                </c:pt>
                <c:pt idx="4">
                  <c:v>69.97</c:v>
                </c:pt>
                <c:pt idx="5">
                  <c:v>75.92</c:v>
                </c:pt>
                <c:pt idx="6">
                  <c:v>81.19</c:v>
                </c:pt>
                <c:pt idx="7">
                  <c:v>83.5</c:v>
                </c:pt>
                <c:pt idx="8">
                  <c:v>85.74</c:v>
                </c:pt>
                <c:pt idx="9">
                  <c:v>88.04</c:v>
                </c:pt>
                <c:pt idx="10">
                  <c:v>88.84</c:v>
                </c:pt>
                <c:pt idx="11">
                  <c:v>91.1</c:v>
                </c:pt>
                <c:pt idx="12">
                  <c:v>93.6</c:v>
                </c:pt>
                <c:pt idx="13">
                  <c:v>95.52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10-4840-A0C4-6F6182CF48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7543456"/>
        <c:axId val="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% population</c:v>
                </c:pt>
              </c:strCache>
            </c:strRef>
          </c:tx>
          <c:spPr>
            <a:ln w="34883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4617827762915889E-2"/>
                  <c:y val="-4.10526468999974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02685042660984E-2"/>
                      <c:h val="5.63670836704166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810-4840-A0C4-6F6182CF48E7}"/>
                </c:ext>
              </c:extLst>
            </c:dLbl>
            <c:dLbl>
              <c:idx val="1"/>
              <c:layout>
                <c:manualLayout>
                  <c:x val="-4.5773730036566561E-2"/>
                  <c:y val="-1.1804471479482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843662306154279E-2"/>
                      <c:h val="6.33866457713402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810-4840-A0C4-6F6182CF48E7}"/>
                </c:ext>
              </c:extLst>
            </c:dLbl>
            <c:dLbl>
              <c:idx val="2"/>
              <c:layout>
                <c:manualLayout>
                  <c:x val="-4.0358373392476693E-2"/>
                  <c:y val="-3.87127928663561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10-4840-A0C4-6F6182CF48E7}"/>
                </c:ext>
              </c:extLst>
            </c:dLbl>
            <c:dLbl>
              <c:idx val="3"/>
              <c:layout>
                <c:manualLayout>
                  <c:x val="-4.2670177939778078E-2"/>
                  <c:y val="-4.10526468999974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10-4840-A0C4-6F6182CF48E7}"/>
                </c:ext>
              </c:extLst>
            </c:dLbl>
            <c:dLbl>
              <c:idx val="4"/>
              <c:layout>
                <c:manualLayout>
                  <c:x val="-4.4267689491519498E-2"/>
                  <c:y val="-2.90947031047652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10-4840-A0C4-6F6182CF48E7}"/>
                </c:ext>
              </c:extLst>
            </c:dLbl>
            <c:dLbl>
              <c:idx val="5"/>
              <c:layout>
                <c:manualLayout>
                  <c:x val="-3.7086896910264205E-2"/>
                  <c:y val="-4.80753410889975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810-4840-A0C4-6F6182CF48E7}"/>
                </c:ext>
              </c:extLst>
            </c:dLbl>
            <c:spPr>
              <a:noFill/>
              <a:ln w="25369">
                <a:noFill/>
              </a:ln>
            </c:spPr>
            <c:txPr>
              <a:bodyPr/>
              <a:lstStyle/>
              <a:p>
                <a:pPr>
                  <a:defRPr sz="1600" baseline="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Sheet1!$A$2:$A$15</c:f>
              <c:numCache>
                <c:formatCode>General</c:formatCode>
                <c:ptCount val="14"/>
                <c:pt idx="0">
                  <c:v>1995</c:v>
                </c:pt>
                <c:pt idx="1">
                  <c:v>2008</c:v>
                </c:pt>
                <c:pt idx="2">
                  <c:v>2010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Sheet1!$C$2:$C$15</c:f>
              <c:numCache>
                <c:formatCode>0%</c:formatCode>
                <c:ptCount val="14"/>
                <c:pt idx="0">
                  <c:v>0.1</c:v>
                </c:pt>
                <c:pt idx="1">
                  <c:v>0.47</c:v>
                </c:pt>
                <c:pt idx="2" formatCode="0.0%">
                  <c:v>0.52400000000000002</c:v>
                </c:pt>
                <c:pt idx="3" formatCode="0.0%">
                  <c:v>0.64600000000000002</c:v>
                </c:pt>
                <c:pt idx="4" formatCode="0.0%">
                  <c:v>0.76500000000000001</c:v>
                </c:pt>
                <c:pt idx="5" formatCode="0.0%">
                  <c:v>0.81899999999999995</c:v>
                </c:pt>
                <c:pt idx="6" formatCode="0.0%">
                  <c:v>0.86899999999999999</c:v>
                </c:pt>
                <c:pt idx="7" formatCode="0.0%">
                  <c:v>0.88500000000000001</c:v>
                </c:pt>
                <c:pt idx="8" formatCode="0.0%">
                  <c:v>0.89100000000000001</c:v>
                </c:pt>
                <c:pt idx="9" formatCode="0.00%">
                  <c:v>0.90969999999999995</c:v>
                </c:pt>
                <c:pt idx="10" formatCode="0.0%">
                  <c:v>0.91010000000000002</c:v>
                </c:pt>
                <c:pt idx="11" formatCode="0.00%">
                  <c:v>0.9204</c:v>
                </c:pt>
                <c:pt idx="12" formatCode="0.00%">
                  <c:v>0.9335</c:v>
                </c:pt>
                <c:pt idx="13" formatCode="0.00%">
                  <c:v>0.94289999999999996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810-4840-A0C4-6F6182CF48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21754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68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500" baseline="0"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0"/>
        <c:axPos val="r"/>
        <c:majorGridlines>
          <c:spPr>
            <a:ln w="951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ln w="6342"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17543456"/>
        <c:crosses val="max"/>
        <c:crossBetween val="between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At val="0"/>
        <c:auto val="1"/>
        <c:lblAlgn val="ctr"/>
        <c:lblOffset val="100"/>
        <c:noMultiLvlLbl val="0"/>
      </c:catAx>
      <c:valAx>
        <c:axId val="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ln w="6342"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"/>
        <c:crosses val="autoZero"/>
        <c:crossBetween val="between"/>
      </c:valAx>
      <c:spPr>
        <a:noFill/>
        <a:ln w="25369">
          <a:noFill/>
        </a:ln>
      </c:spPr>
    </c:plotArea>
    <c:legend>
      <c:legendPos val="r"/>
      <c:layout>
        <c:manualLayout>
          <c:xMode val="edge"/>
          <c:yMode val="edge"/>
          <c:x val="0.22222222222222221"/>
          <c:y val="0.89680589680589684"/>
          <c:w val="0.55673758865248224"/>
          <c:h val="8.3538083538083535E-2"/>
        </c:manualLayout>
      </c:layout>
      <c:overlay val="0"/>
      <c:spPr>
        <a:noFill/>
        <a:ln w="25369">
          <a:noFill/>
        </a:ln>
      </c:spPr>
      <c:txPr>
        <a:bodyPr/>
        <a:lstStyle/>
        <a:p>
          <a:pPr>
            <a:defRPr sz="2000" baseline="0"/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>
          <a:shade val="50000"/>
        </a:schemeClr>
      </a:solidFill>
    </a:ln>
    <a:effectLst/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0.3226</cdr:x>
      <cdr:y>0.91227</cdr:y>
    </cdr:from>
    <cdr:to>
      <cdr:x>0.49938</cdr:x>
      <cdr:y>0.96058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588626AD-57F9-880D-86B3-600E1B7AD45C}"/>
            </a:ext>
          </a:extLst>
        </cdr:cNvPr>
        <cdr:cNvSpPr/>
      </cdr:nvSpPr>
      <cdr:spPr>
        <a:xfrm xmlns:a="http://schemas.openxmlformats.org/drawingml/2006/main">
          <a:off x="3416385" y="5136787"/>
          <a:ext cx="1872095" cy="272008"/>
        </a:xfrm>
        <a:prstGeom xmlns:a="http://schemas.openxmlformats.org/drawingml/2006/main" prst="rec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vi-V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 tham gia</a:t>
          </a:r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0.57915</cdr:x>
      <cdr:y>0.91535</cdr:y>
    </cdr:from>
    <cdr:to>
      <cdr:x>0.75593</cdr:x>
      <cdr:y>0.96366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33F91A65-9341-EBDD-2204-606F7F09A4C9}"/>
            </a:ext>
          </a:extLst>
        </cdr:cNvPr>
        <cdr:cNvSpPr/>
      </cdr:nvSpPr>
      <cdr:spPr>
        <a:xfrm xmlns:a="http://schemas.openxmlformats.org/drawingml/2006/main">
          <a:off x="6133267" y="5154158"/>
          <a:ext cx="1872095" cy="272008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indent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vi-V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Tỷ lệ bao phủ</a:t>
          </a:r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1C82-03F4-4189-AB98-246E74E276AC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7068-432A-4A76-834B-28DC10437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7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1C82-03F4-4189-AB98-246E74E276AC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7068-432A-4A76-834B-28DC10437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0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1C82-03F4-4189-AB98-246E74E276AC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7068-432A-4A76-834B-28DC10437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2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1C82-03F4-4189-AB98-246E74E276AC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7068-432A-4A76-834B-28DC10437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9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1C82-03F4-4189-AB98-246E74E276AC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7068-432A-4A76-834B-28DC10437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76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1C82-03F4-4189-AB98-246E74E276AC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7068-432A-4A76-834B-28DC10437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37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1C82-03F4-4189-AB98-246E74E276AC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7068-432A-4A76-834B-28DC10437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9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1C82-03F4-4189-AB98-246E74E276AC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7068-432A-4A76-834B-28DC10437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9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1C82-03F4-4189-AB98-246E74E276AC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7068-432A-4A76-834B-28DC10437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7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1C82-03F4-4189-AB98-246E74E276AC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7068-432A-4A76-834B-28DC10437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7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1C82-03F4-4189-AB98-246E74E276AC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7068-432A-4A76-834B-28DC10437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7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C1C82-03F4-4189-AB98-246E74E276AC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47068-432A-4A76-834B-28DC10437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0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5EB552-2CF9-AFD7-81E6-1219A2F384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392001"/>
            <a:ext cx="12191998" cy="465995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5B601302-4825-4A5A-F6FF-9D9FABB4A97F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1999" cy="626057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1"/>
                </a:solidFill>
                <a:highlight>
                  <a:srgbClr val="0099FF"/>
                </a:highlight>
              </a:rPr>
              <a:t>                  </a:t>
            </a:r>
            <a:endParaRPr lang="en-US" dirty="0">
              <a:solidFill>
                <a:schemeClr val="accent1"/>
              </a:solidFill>
              <a:highlight>
                <a:srgbClr val="0099FF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5CED73-72B5-2134-93FA-C040D232E987}"/>
              </a:ext>
            </a:extLst>
          </p:cNvPr>
          <p:cNvSpPr txBox="1"/>
          <p:nvPr/>
        </p:nvSpPr>
        <p:spPr>
          <a:xfrm>
            <a:off x="2196548" y="1235667"/>
            <a:ext cx="765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BÁO CÁO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65EA38-F588-7E84-CA0D-81FBF56782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" y="599342"/>
            <a:ext cx="12191996" cy="626057"/>
          </a:xfrm>
          <a:prstGeom prst="rect">
            <a:avLst/>
          </a:prstGeom>
          <a:solidFill>
            <a:srgbClr val="0099CC"/>
          </a:solidFill>
        </p:spPr>
      </p:pic>
      <p:pic>
        <p:nvPicPr>
          <p:cNvPr id="6" name="Picture 5" descr="1100d56c-e5d3-430f-ba19-06d72643180f.png">
            <a:extLst>
              <a:ext uri="{FF2B5EF4-FFF2-40B4-BE49-F238E27FC236}">
                <a16:creationId xmlns:a16="http://schemas.microsoft.com/office/drawing/2014/main" id="{CE5318C5-3BC7-AB93-062E-E6B1A9FF85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1775" y="151824"/>
            <a:ext cx="1285875" cy="913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8CDBF3-66D8-0E70-88F6-CBB99CEFE7F1}"/>
              </a:ext>
            </a:extLst>
          </p:cNvPr>
          <p:cNvSpPr txBox="1"/>
          <p:nvPr/>
        </p:nvSpPr>
        <p:spPr>
          <a:xfrm>
            <a:off x="604551" y="2034588"/>
            <a:ext cx="10963275" cy="1490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68/2013/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QH13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QUỐC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MẠNH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PHÁP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BẢO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TIẾN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BẢO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D86BA-90A8-044D-D76D-62C30E1E26E3}"/>
              </a:ext>
            </a:extLst>
          </p:cNvPr>
          <p:cNvSpPr txBox="1"/>
          <p:nvPr/>
        </p:nvSpPr>
        <p:spPr>
          <a:xfrm>
            <a:off x="3209925" y="4633080"/>
            <a:ext cx="55911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i="1" dirty="0">
                <a:solidFill>
                  <a:srgbClr val="3B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</a:t>
            </a:r>
            <a:r>
              <a:rPr lang="en-US" sz="2800" b="1" i="1" dirty="0" err="1">
                <a:solidFill>
                  <a:srgbClr val="3B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i="1" dirty="0">
                <a:solidFill>
                  <a:srgbClr val="3B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3B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i="1" dirty="0">
                <a:solidFill>
                  <a:srgbClr val="3B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b="1" i="1" dirty="0" err="1">
                <a:solidFill>
                  <a:srgbClr val="3B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i="1" dirty="0">
                <a:solidFill>
                  <a:srgbClr val="3B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vi-VN" sz="2800" b="1" i="1" dirty="0">
              <a:solidFill>
                <a:srgbClr val="3B11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28">
            <a:extLst>
              <a:ext uri="{FF2B5EF4-FFF2-40B4-BE49-F238E27FC236}">
                <a16:creationId xmlns:a16="http://schemas.microsoft.com/office/drawing/2014/main" id="{35B70323-ED69-43A1-A3F4-6F35C0117F47}"/>
              </a:ext>
            </a:extLst>
          </p:cNvPr>
          <p:cNvSpPr txBox="1">
            <a:spLocks/>
          </p:cNvSpPr>
          <p:nvPr/>
        </p:nvSpPr>
        <p:spPr>
          <a:xfrm>
            <a:off x="6305550" y="6585989"/>
            <a:ext cx="5705475" cy="2720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3B11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28">
            <a:extLst>
              <a:ext uri="{FF2B5EF4-FFF2-40B4-BE49-F238E27FC236}">
                <a16:creationId xmlns:a16="http://schemas.microsoft.com/office/drawing/2014/main" id="{39F5950B-CE78-164D-5ACB-BBA51C9FB27B}"/>
              </a:ext>
            </a:extLst>
          </p:cNvPr>
          <p:cNvSpPr txBox="1">
            <a:spLocks/>
          </p:cNvSpPr>
          <p:nvPr/>
        </p:nvSpPr>
        <p:spPr>
          <a:xfrm>
            <a:off x="161925" y="228600"/>
            <a:ext cx="2034623" cy="3707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28">
            <a:extLst>
              <a:ext uri="{FF2B5EF4-FFF2-40B4-BE49-F238E27FC236}">
                <a16:creationId xmlns:a16="http://schemas.microsoft.com/office/drawing/2014/main" id="{EFCD4453-6E8C-D875-A846-8EB36C0E7A26}"/>
              </a:ext>
            </a:extLst>
          </p:cNvPr>
          <p:cNvSpPr txBox="1">
            <a:spLocks/>
          </p:cNvSpPr>
          <p:nvPr/>
        </p:nvSpPr>
        <p:spPr>
          <a:xfrm>
            <a:off x="2199414" y="6038849"/>
            <a:ext cx="7068411" cy="3531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err="1">
                <a:solidFill>
                  <a:srgbClr val="3B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1800" b="1" dirty="0">
                <a:solidFill>
                  <a:srgbClr val="3B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Bảo </a:t>
            </a:r>
            <a:r>
              <a:rPr lang="en-US" sz="1800" b="1" dirty="0" err="1">
                <a:solidFill>
                  <a:srgbClr val="3B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1800" b="1" dirty="0">
                <a:solidFill>
                  <a:srgbClr val="3B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800" b="1" dirty="0" err="1">
                <a:solidFill>
                  <a:srgbClr val="3B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1800" b="1" dirty="0">
              <a:solidFill>
                <a:srgbClr val="3B11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336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BDEF7F-E5D6-5826-77CC-8889BF2F7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F0EBFF-C46E-10FB-E58B-DB28B87F0C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392001"/>
            <a:ext cx="12191998" cy="465995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7A6E1EB0-4B88-7BEC-D845-2BD03CD09B42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1999" cy="626057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1"/>
                </a:solidFill>
                <a:highlight>
                  <a:srgbClr val="0099FF"/>
                </a:highlight>
              </a:rPr>
              <a:t>                  </a:t>
            </a:r>
            <a:endParaRPr lang="en-US" dirty="0">
              <a:solidFill>
                <a:schemeClr val="accent1"/>
              </a:solidFill>
              <a:highlight>
                <a:srgbClr val="0099FF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205830-F112-67A9-9D1A-C31EB5681B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" y="599342"/>
            <a:ext cx="12191996" cy="626057"/>
          </a:xfrm>
          <a:prstGeom prst="rect">
            <a:avLst/>
          </a:prstGeom>
          <a:solidFill>
            <a:srgbClr val="0099CC"/>
          </a:solidFill>
        </p:spPr>
      </p:pic>
      <p:pic>
        <p:nvPicPr>
          <p:cNvPr id="5" name="Picture 4" descr="1100d56c-e5d3-430f-ba19-06d72643180f.png">
            <a:extLst>
              <a:ext uri="{FF2B5EF4-FFF2-40B4-BE49-F238E27FC236}">
                <a16:creationId xmlns:a16="http://schemas.microsoft.com/office/drawing/2014/main" id="{2EEF3C25-9362-D23A-D15A-1168D29F69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1775" y="151824"/>
            <a:ext cx="1285875" cy="913632"/>
          </a:xfrm>
          <a:prstGeom prst="rect">
            <a:avLst/>
          </a:prstGeom>
        </p:spPr>
      </p:pic>
      <p:sp>
        <p:nvSpPr>
          <p:cNvPr id="6" name="Slide Number Placeholder 28">
            <a:extLst>
              <a:ext uri="{FF2B5EF4-FFF2-40B4-BE49-F238E27FC236}">
                <a16:creationId xmlns:a16="http://schemas.microsoft.com/office/drawing/2014/main" id="{A3E11001-DF31-7CB3-0259-2A092521B606}"/>
              </a:ext>
            </a:extLst>
          </p:cNvPr>
          <p:cNvSpPr txBox="1">
            <a:spLocks/>
          </p:cNvSpPr>
          <p:nvPr/>
        </p:nvSpPr>
        <p:spPr>
          <a:xfrm>
            <a:off x="6305550" y="6585989"/>
            <a:ext cx="5705475" cy="2720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3B11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28">
            <a:extLst>
              <a:ext uri="{FF2B5EF4-FFF2-40B4-BE49-F238E27FC236}">
                <a16:creationId xmlns:a16="http://schemas.microsoft.com/office/drawing/2014/main" id="{098FEB0C-484B-4113-6485-B0170C0D7009}"/>
              </a:ext>
            </a:extLst>
          </p:cNvPr>
          <p:cNvSpPr txBox="1">
            <a:spLocks/>
          </p:cNvSpPr>
          <p:nvPr/>
        </p:nvSpPr>
        <p:spPr>
          <a:xfrm>
            <a:off x="161925" y="228600"/>
            <a:ext cx="2034623" cy="3707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8C240C-BC5E-9B8F-8795-1FB7E2F61E9A}"/>
              </a:ext>
            </a:extLst>
          </p:cNvPr>
          <p:cNvSpPr txBox="1"/>
          <p:nvPr/>
        </p:nvSpPr>
        <p:spPr>
          <a:xfrm>
            <a:off x="514351" y="3070136"/>
            <a:ext cx="111632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Đầu tư trạm y tế xã vùng khó khăn – Kết quả chính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E78007-6232-06D5-266A-46631B2DFB5D}"/>
              </a:ext>
            </a:extLst>
          </p:cNvPr>
          <p:cNvSpPr txBox="1">
            <a:spLocks/>
          </p:cNvSpPr>
          <p:nvPr/>
        </p:nvSpPr>
        <p:spPr>
          <a:xfrm>
            <a:off x="457200" y="3685744"/>
            <a:ext cx="11220450" cy="27062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ODA WB cho 13 tỉnh: 192 trạm (đầu tư kiên cố, thiết bị, đào tạo).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ADB cho 16 tỉnh: xây mới 294 trạm; nâng cấp 260 trạm.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phục hồi KT-XH: 2.931,336 tỷ đồng cho 1.421 TYT xã (46 tỉnh/TP); cùng nhiều hạng mục CDC &amp; BV huyện.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số cải thiện: 97,3% TYT đạt chuẩn quốc gia; 92,4% TYT có bác sĩ; 77,5% dân số có hồ sơ sức khỏe điện tử (2023).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13B714-F11E-1A38-53CC-A3EC74665E07}"/>
              </a:ext>
            </a:extLst>
          </p:cNvPr>
          <p:cNvSpPr txBox="1"/>
          <p:nvPr/>
        </p:nvSpPr>
        <p:spPr>
          <a:xfrm>
            <a:off x="514351" y="1220011"/>
            <a:ext cx="112204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“Đến năm 2020,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BHYT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686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8A7F42-4827-DBB0-174E-71C1BB0A3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015716-6FDE-6BDB-7B95-802DD658B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392001"/>
            <a:ext cx="12191998" cy="465995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EF067BFF-5EB2-7501-4BB7-3CD532EC191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1999" cy="626057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1"/>
                </a:solidFill>
                <a:highlight>
                  <a:srgbClr val="0099FF"/>
                </a:highlight>
              </a:rPr>
              <a:t>                  </a:t>
            </a:r>
            <a:endParaRPr lang="en-US" dirty="0">
              <a:solidFill>
                <a:schemeClr val="accent1"/>
              </a:solidFill>
              <a:highlight>
                <a:srgbClr val="0099FF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EC8B3-7777-1FAA-E26C-589F818514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" y="599342"/>
            <a:ext cx="12191996" cy="626057"/>
          </a:xfrm>
          <a:prstGeom prst="rect">
            <a:avLst/>
          </a:prstGeom>
          <a:solidFill>
            <a:srgbClr val="0099CC"/>
          </a:solidFill>
        </p:spPr>
      </p:pic>
      <p:pic>
        <p:nvPicPr>
          <p:cNvPr id="5" name="Picture 4" descr="1100d56c-e5d3-430f-ba19-06d72643180f.png">
            <a:extLst>
              <a:ext uri="{FF2B5EF4-FFF2-40B4-BE49-F238E27FC236}">
                <a16:creationId xmlns:a16="http://schemas.microsoft.com/office/drawing/2014/main" id="{CD8DD138-F7BA-E093-9E7A-EEF6B49D6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1775" y="151824"/>
            <a:ext cx="1285875" cy="913632"/>
          </a:xfrm>
          <a:prstGeom prst="rect">
            <a:avLst/>
          </a:prstGeom>
        </p:spPr>
      </p:pic>
      <p:sp>
        <p:nvSpPr>
          <p:cNvPr id="6" name="Slide Number Placeholder 28">
            <a:extLst>
              <a:ext uri="{FF2B5EF4-FFF2-40B4-BE49-F238E27FC236}">
                <a16:creationId xmlns:a16="http://schemas.microsoft.com/office/drawing/2014/main" id="{F0338F53-FF9B-4F5F-42F7-9B807207A05F}"/>
              </a:ext>
            </a:extLst>
          </p:cNvPr>
          <p:cNvSpPr txBox="1">
            <a:spLocks/>
          </p:cNvSpPr>
          <p:nvPr/>
        </p:nvSpPr>
        <p:spPr>
          <a:xfrm>
            <a:off x="6305550" y="6585989"/>
            <a:ext cx="5705475" cy="2720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3B11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28">
            <a:extLst>
              <a:ext uri="{FF2B5EF4-FFF2-40B4-BE49-F238E27FC236}">
                <a16:creationId xmlns:a16="http://schemas.microsoft.com/office/drawing/2014/main" id="{0A4C28A8-DEED-A66B-2F68-6CF51438AB82}"/>
              </a:ext>
            </a:extLst>
          </p:cNvPr>
          <p:cNvSpPr txBox="1">
            <a:spLocks/>
          </p:cNvSpPr>
          <p:nvPr/>
        </p:nvSpPr>
        <p:spPr>
          <a:xfrm>
            <a:off x="161925" y="228600"/>
            <a:ext cx="2034623" cy="3707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20C1B5-8D5C-789C-9204-53F9824CEC38}"/>
              </a:ext>
            </a:extLst>
          </p:cNvPr>
          <p:cNvSpPr txBox="1">
            <a:spLocks/>
          </p:cNvSpPr>
          <p:nvPr/>
        </p:nvSpPr>
        <p:spPr>
          <a:xfrm>
            <a:off x="457199" y="1366647"/>
            <a:ext cx="11553825" cy="465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800" b="1" dirty="0">
                <a:solidFill>
                  <a:srgbClr val="FF0000"/>
                </a:solidFill>
              </a:rPr>
              <a:t>ĐẦU TƯ TRẠM Y TẾ XÃ THEO CHƯƠNG TRÌNH</a:t>
            </a:r>
          </a:p>
        </p:txBody>
      </p:sp>
      <p:pic>
        <p:nvPicPr>
          <p:cNvPr id="9" name="Picture 8" descr="dautu_tyt.png">
            <a:extLst>
              <a:ext uri="{FF2B5EF4-FFF2-40B4-BE49-F238E27FC236}">
                <a16:creationId xmlns:a16="http://schemas.microsoft.com/office/drawing/2014/main" id="{0F238BA8-52AB-EE91-E234-FF088E98E6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" y="1992707"/>
            <a:ext cx="10912416" cy="437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92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DA5288-5BC6-5D47-E502-C874057B2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EFE00E-B573-E432-C373-C5D8F4467B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392001"/>
            <a:ext cx="12191998" cy="465995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EFBDF4F9-05B4-EF20-E61D-75A516D72B55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1999" cy="626057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1"/>
                </a:solidFill>
                <a:highlight>
                  <a:srgbClr val="0099FF"/>
                </a:highlight>
              </a:rPr>
              <a:t>                  </a:t>
            </a:r>
            <a:endParaRPr lang="en-US" dirty="0">
              <a:solidFill>
                <a:schemeClr val="accent1"/>
              </a:solidFill>
              <a:highlight>
                <a:srgbClr val="0099FF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579A94-99DE-0087-00D9-98246EEB7C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" y="599342"/>
            <a:ext cx="12191996" cy="626057"/>
          </a:xfrm>
          <a:prstGeom prst="rect">
            <a:avLst/>
          </a:prstGeom>
          <a:solidFill>
            <a:srgbClr val="0099CC"/>
          </a:solidFill>
        </p:spPr>
      </p:pic>
      <p:pic>
        <p:nvPicPr>
          <p:cNvPr id="5" name="Picture 4" descr="1100d56c-e5d3-430f-ba19-06d72643180f.png">
            <a:extLst>
              <a:ext uri="{FF2B5EF4-FFF2-40B4-BE49-F238E27FC236}">
                <a16:creationId xmlns:a16="http://schemas.microsoft.com/office/drawing/2014/main" id="{B9CA58AF-0416-6837-CC26-53D21091F6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1775" y="151824"/>
            <a:ext cx="1285875" cy="913632"/>
          </a:xfrm>
          <a:prstGeom prst="rect">
            <a:avLst/>
          </a:prstGeom>
        </p:spPr>
      </p:pic>
      <p:sp>
        <p:nvSpPr>
          <p:cNvPr id="6" name="Slide Number Placeholder 28">
            <a:extLst>
              <a:ext uri="{FF2B5EF4-FFF2-40B4-BE49-F238E27FC236}">
                <a16:creationId xmlns:a16="http://schemas.microsoft.com/office/drawing/2014/main" id="{C09FEF4B-49DC-2446-D1C1-D751F2B44B1C}"/>
              </a:ext>
            </a:extLst>
          </p:cNvPr>
          <p:cNvSpPr txBox="1">
            <a:spLocks/>
          </p:cNvSpPr>
          <p:nvPr/>
        </p:nvSpPr>
        <p:spPr>
          <a:xfrm>
            <a:off x="6305550" y="6585989"/>
            <a:ext cx="5705475" cy="2720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3B11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28">
            <a:extLst>
              <a:ext uri="{FF2B5EF4-FFF2-40B4-BE49-F238E27FC236}">
                <a16:creationId xmlns:a16="http://schemas.microsoft.com/office/drawing/2014/main" id="{F2C7BBCD-FD1D-3657-3207-FDDE08B21472}"/>
              </a:ext>
            </a:extLst>
          </p:cNvPr>
          <p:cNvSpPr txBox="1">
            <a:spLocks/>
          </p:cNvSpPr>
          <p:nvPr/>
        </p:nvSpPr>
        <p:spPr>
          <a:xfrm>
            <a:off x="161925" y="228600"/>
            <a:ext cx="2034623" cy="3707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4EE46B-1460-D560-2E57-92C07C31DBBC}"/>
              </a:ext>
            </a:extLst>
          </p:cNvPr>
          <p:cNvSpPr txBox="1">
            <a:spLocks/>
          </p:cNvSpPr>
          <p:nvPr/>
        </p:nvSpPr>
        <p:spPr>
          <a:xfrm>
            <a:off x="457199" y="1258049"/>
            <a:ext cx="11553825" cy="626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200" b="1" dirty="0">
                <a:solidFill>
                  <a:srgbClr val="FF0000"/>
                </a:solidFill>
              </a:rPr>
              <a:t>b) Giảm quá tải bệnh viện tuyến tỉnh/Trung ương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3EA6822-574A-8313-6C40-28C0E7EBF046}"/>
              </a:ext>
            </a:extLst>
          </p:cNvPr>
          <p:cNvSpPr txBox="1">
            <a:spLocks/>
          </p:cNvSpPr>
          <p:nvPr/>
        </p:nvSpPr>
        <p:spPr>
          <a:xfrm>
            <a:off x="457199" y="1916757"/>
            <a:ext cx="11220451" cy="43419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giải pháp: mở rộng hạ tầng, tăng giường; BV vệ tinh; bác sĩ gia đình; nâng chất lượng y tế cơ sở; cải tiến quy trình.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 hướng giảm quá tải (công suất giường, %): Bạch Mai 168% (2011) → 112% (2018) → 115% (2019); BV K 249% → 98% → 98%; Chợ Rẫy 154% → 95% → 84,1%.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 Nội: nhiều BV giảm rõ rệt 2011 → 2019 (Phụ sản HN 230% → 83%; Đức Giang 148% → 90%; Xanh Pôn 145,8% → 121%...).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TP.HCM: Ung bướu 247% → 110%; Từ Dũ 126% → 95%; CTCH 129% → 100%; NĐ1 123% → 101%; NĐ2 123% → 99%.</a:t>
            </a:r>
          </a:p>
        </p:txBody>
      </p:sp>
    </p:spTree>
    <p:extLst>
      <p:ext uri="{BB962C8B-B14F-4D97-AF65-F5344CB8AC3E}">
        <p14:creationId xmlns:p14="http://schemas.microsoft.com/office/powerpoint/2010/main" val="879395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55D4E0-280D-F6F9-F443-AB84312C6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853BC6-E516-923D-4B4F-559318B518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392001"/>
            <a:ext cx="12191998" cy="465995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F4032AA4-EAD4-46A0-094B-42F650985030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1999" cy="626057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1"/>
                </a:solidFill>
                <a:highlight>
                  <a:srgbClr val="0099FF"/>
                </a:highlight>
              </a:rPr>
              <a:t>                  </a:t>
            </a:r>
            <a:endParaRPr lang="en-US" dirty="0">
              <a:solidFill>
                <a:schemeClr val="accent1"/>
              </a:solidFill>
              <a:highlight>
                <a:srgbClr val="0099FF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F5DAE4-498F-3F93-FCF7-DAFBBC64A4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" y="599342"/>
            <a:ext cx="12191996" cy="626057"/>
          </a:xfrm>
          <a:prstGeom prst="rect">
            <a:avLst/>
          </a:prstGeom>
          <a:solidFill>
            <a:srgbClr val="0099CC"/>
          </a:solidFill>
        </p:spPr>
      </p:pic>
      <p:pic>
        <p:nvPicPr>
          <p:cNvPr id="5" name="Picture 4" descr="1100d56c-e5d3-430f-ba19-06d72643180f.png">
            <a:extLst>
              <a:ext uri="{FF2B5EF4-FFF2-40B4-BE49-F238E27FC236}">
                <a16:creationId xmlns:a16="http://schemas.microsoft.com/office/drawing/2014/main" id="{1B432900-493E-12E8-6BE1-79F2A955C5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1775" y="151824"/>
            <a:ext cx="1285875" cy="913632"/>
          </a:xfrm>
          <a:prstGeom prst="rect">
            <a:avLst/>
          </a:prstGeom>
        </p:spPr>
      </p:pic>
      <p:sp>
        <p:nvSpPr>
          <p:cNvPr id="6" name="Slide Number Placeholder 28">
            <a:extLst>
              <a:ext uri="{FF2B5EF4-FFF2-40B4-BE49-F238E27FC236}">
                <a16:creationId xmlns:a16="http://schemas.microsoft.com/office/drawing/2014/main" id="{5E85D1A1-5F0B-26CC-7C0B-D51072CEDC57}"/>
              </a:ext>
            </a:extLst>
          </p:cNvPr>
          <p:cNvSpPr txBox="1">
            <a:spLocks/>
          </p:cNvSpPr>
          <p:nvPr/>
        </p:nvSpPr>
        <p:spPr>
          <a:xfrm>
            <a:off x="6305550" y="6585989"/>
            <a:ext cx="5705475" cy="2720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3B11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28">
            <a:extLst>
              <a:ext uri="{FF2B5EF4-FFF2-40B4-BE49-F238E27FC236}">
                <a16:creationId xmlns:a16="http://schemas.microsoft.com/office/drawing/2014/main" id="{9828D44C-BDA7-38CB-CCE4-125B05C36B7E}"/>
              </a:ext>
            </a:extLst>
          </p:cNvPr>
          <p:cNvSpPr txBox="1">
            <a:spLocks/>
          </p:cNvSpPr>
          <p:nvPr/>
        </p:nvSpPr>
        <p:spPr>
          <a:xfrm>
            <a:off x="161925" y="228600"/>
            <a:ext cx="2034623" cy="3707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484750-9732-06B7-8E0D-E01885A249BF}"/>
              </a:ext>
            </a:extLst>
          </p:cNvPr>
          <p:cNvSpPr txBox="1">
            <a:spLocks/>
          </p:cNvSpPr>
          <p:nvPr/>
        </p:nvSpPr>
        <p:spPr>
          <a:xfrm>
            <a:off x="457199" y="1294056"/>
            <a:ext cx="11378243" cy="626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b="1" dirty="0">
                <a:solidFill>
                  <a:srgbClr val="FF0000"/>
                </a:solidFill>
              </a:rPr>
              <a:t>c) Chuyển chi thường xuyên – lộ trình tính đúng, tính đủ giá DVYT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B6AB87-8A57-3D50-D5A1-AAB765DF3034}"/>
              </a:ext>
            </a:extLst>
          </p:cNvPr>
          <p:cNvSpPr txBox="1">
            <a:spLocks/>
          </p:cNvSpPr>
          <p:nvPr/>
        </p:nvSpPr>
        <p:spPr>
          <a:xfrm>
            <a:off x="457199" y="2114103"/>
            <a:ext cx="11378243" cy="40009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Khung pháp lý: NĐ 16/2015; NĐ 60/2021; NĐ 111/2025; Luật KBCB 2023; Luật Giá; các TT 21-22/2023, 21-23/2024.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Đến 01/01/2025: giá DVYT đã tính 2/4 yếu tố (chi phí trực tiếp, tiền lương); chưa kết cấu chi phí quản lý &amp; khấu hao.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 Y tế báo cáo: đề xuất kết cấu chi phí quản lý vào giá từ 15/9/2025; triển khai theo thẩm quyền phê duyệt giá từng cấp.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Giai đoạn 2023–2025: ước khoảng 530 BV công tự bảo đảm chi thường xuyên; ~35% chi SN y tế dành cho hỗ trợ BHYT.</a:t>
            </a:r>
          </a:p>
        </p:txBody>
      </p:sp>
    </p:spTree>
    <p:extLst>
      <p:ext uri="{BB962C8B-B14F-4D97-AF65-F5344CB8AC3E}">
        <p14:creationId xmlns:p14="http://schemas.microsoft.com/office/powerpoint/2010/main" val="174216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80D471-EF4E-1155-FF33-9248AC9F5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B3D182-AD58-06E7-A824-AB0E8BB0F2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6392001"/>
            <a:ext cx="12191998" cy="465995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E07A9248-C2A2-81EF-7CF8-DCD6856794B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626057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1"/>
                </a:solidFill>
                <a:highlight>
                  <a:srgbClr val="0099FF"/>
                </a:highlight>
              </a:rPr>
              <a:t>                  </a:t>
            </a:r>
            <a:endParaRPr lang="en-US" dirty="0">
              <a:solidFill>
                <a:schemeClr val="accent1"/>
              </a:solidFill>
              <a:highlight>
                <a:srgbClr val="0099FF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280A94-F761-C61E-4680-0140E0DBC4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" y="599342"/>
            <a:ext cx="12191996" cy="626057"/>
          </a:xfrm>
          <a:prstGeom prst="rect">
            <a:avLst/>
          </a:prstGeom>
          <a:solidFill>
            <a:srgbClr val="0099CC"/>
          </a:solidFill>
        </p:spPr>
      </p:pic>
      <p:pic>
        <p:nvPicPr>
          <p:cNvPr id="5" name="Picture 4" descr="1100d56c-e5d3-430f-ba19-06d72643180f.png">
            <a:extLst>
              <a:ext uri="{FF2B5EF4-FFF2-40B4-BE49-F238E27FC236}">
                <a16:creationId xmlns:a16="http://schemas.microsoft.com/office/drawing/2014/main" id="{7024E4E3-141E-2AF7-E211-F19E4234A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1776" y="151824"/>
            <a:ext cx="1285875" cy="913632"/>
          </a:xfrm>
          <a:prstGeom prst="rect">
            <a:avLst/>
          </a:prstGeom>
        </p:spPr>
      </p:pic>
      <p:sp>
        <p:nvSpPr>
          <p:cNvPr id="6" name="Slide Number Placeholder 28">
            <a:extLst>
              <a:ext uri="{FF2B5EF4-FFF2-40B4-BE49-F238E27FC236}">
                <a16:creationId xmlns:a16="http://schemas.microsoft.com/office/drawing/2014/main" id="{86E6AE20-D2BF-5FB0-DE6C-54A314769AD7}"/>
              </a:ext>
            </a:extLst>
          </p:cNvPr>
          <p:cNvSpPr txBox="1">
            <a:spLocks/>
          </p:cNvSpPr>
          <p:nvPr/>
        </p:nvSpPr>
        <p:spPr>
          <a:xfrm>
            <a:off x="6305551" y="6585989"/>
            <a:ext cx="5705475" cy="2720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3B11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28">
            <a:extLst>
              <a:ext uri="{FF2B5EF4-FFF2-40B4-BE49-F238E27FC236}">
                <a16:creationId xmlns:a16="http://schemas.microsoft.com/office/drawing/2014/main" id="{D6B7DF9E-F158-39BC-2A3F-82E0BD59EB1E}"/>
              </a:ext>
            </a:extLst>
          </p:cNvPr>
          <p:cNvSpPr txBox="1">
            <a:spLocks/>
          </p:cNvSpPr>
          <p:nvPr/>
        </p:nvSpPr>
        <p:spPr>
          <a:xfrm>
            <a:off x="161926" y="228600"/>
            <a:ext cx="2034623" cy="3707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048CC6-CA4A-4369-1ADB-F19A8D308CB0}"/>
              </a:ext>
            </a:extLst>
          </p:cNvPr>
          <p:cNvSpPr txBox="1">
            <a:spLocks/>
          </p:cNvSpPr>
          <p:nvPr/>
        </p:nvSpPr>
        <p:spPr>
          <a:xfrm>
            <a:off x="457200" y="1596141"/>
            <a:ext cx="11553825" cy="1061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800" b="1" dirty="0">
                <a:solidFill>
                  <a:srgbClr val="FF0000"/>
                </a:solidFill>
              </a:rPr>
              <a:t>3) GÓI DVYT CƠ BẢN – THUỐC – BÁC SĨ GIA ĐÌNH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D3E5F84-AAB6-95AF-AA30-48A63F1700E9}"/>
              </a:ext>
            </a:extLst>
          </p:cNvPr>
          <p:cNvSpPr txBox="1">
            <a:spLocks/>
          </p:cNvSpPr>
          <p:nvPr/>
        </p:nvSpPr>
        <p:spPr>
          <a:xfrm>
            <a:off x="457200" y="2657205"/>
            <a:ext cx="11220451" cy="35350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Gói DVYT cơ bản: TT 39/2017 (tuyến cơ sở), TT 35/2019 (phạm vi hoạt động), TT 30/2024 (gói DVYT do TYT thực hiện).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Bảo đảm thuốc: hoàn thiện pháp lý, tiền/hậu kiểm chất lượng; đấu thầu tập trung &amp; đàm phán giá; danh mục đàm phán tăng 4 → 701 thuốc.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 hình bác sĩ gia đình &amp; KCB từ xa: ~500 PKBSGĐ (166 tư nhân); &gt;1.500 cơ sở kết nối tư vấn KCB từ xa; mở rộng hồ sơ quản lý sức khỏe.</a:t>
            </a:r>
          </a:p>
        </p:txBody>
      </p:sp>
    </p:spTree>
    <p:extLst>
      <p:ext uri="{BB962C8B-B14F-4D97-AF65-F5344CB8AC3E}">
        <p14:creationId xmlns:p14="http://schemas.microsoft.com/office/powerpoint/2010/main" val="3085249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978613-A10F-DAA6-5DF0-F978055DB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9425595-48FD-5C38-32DC-748BC92F15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392001"/>
            <a:ext cx="12191998" cy="465995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AC49DFB2-4B66-E999-6015-BB5ECDF3D86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1999" cy="626057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1"/>
                </a:solidFill>
                <a:highlight>
                  <a:srgbClr val="0099FF"/>
                </a:highlight>
              </a:rPr>
              <a:t>                  </a:t>
            </a:r>
            <a:endParaRPr lang="en-US" dirty="0">
              <a:solidFill>
                <a:schemeClr val="accent1"/>
              </a:solidFill>
              <a:highlight>
                <a:srgbClr val="0099FF"/>
              </a:highligh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594003-3F8B-CD35-F213-F66F67693E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" y="599342"/>
            <a:ext cx="12191996" cy="626057"/>
          </a:xfrm>
          <a:prstGeom prst="rect">
            <a:avLst/>
          </a:prstGeom>
          <a:solidFill>
            <a:srgbClr val="0099CC"/>
          </a:solidFill>
        </p:spPr>
      </p:pic>
      <p:pic>
        <p:nvPicPr>
          <p:cNvPr id="13" name="Picture 12" descr="1100d56c-e5d3-430f-ba19-06d72643180f.png">
            <a:extLst>
              <a:ext uri="{FF2B5EF4-FFF2-40B4-BE49-F238E27FC236}">
                <a16:creationId xmlns:a16="http://schemas.microsoft.com/office/drawing/2014/main" id="{4DDA3756-5449-1CB0-0034-A2852F305C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1775" y="151824"/>
            <a:ext cx="1285875" cy="913632"/>
          </a:xfrm>
          <a:prstGeom prst="rect">
            <a:avLst/>
          </a:prstGeom>
        </p:spPr>
      </p:pic>
      <p:sp>
        <p:nvSpPr>
          <p:cNvPr id="14" name="Slide Number Placeholder 28">
            <a:extLst>
              <a:ext uri="{FF2B5EF4-FFF2-40B4-BE49-F238E27FC236}">
                <a16:creationId xmlns:a16="http://schemas.microsoft.com/office/drawing/2014/main" id="{AF2D0612-9439-34A9-51E6-2F80475B8C21}"/>
              </a:ext>
            </a:extLst>
          </p:cNvPr>
          <p:cNvSpPr txBox="1">
            <a:spLocks/>
          </p:cNvSpPr>
          <p:nvPr/>
        </p:nvSpPr>
        <p:spPr>
          <a:xfrm>
            <a:off x="6305550" y="6585989"/>
            <a:ext cx="5705475" cy="2720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3B11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lide Number Placeholder 28">
            <a:extLst>
              <a:ext uri="{FF2B5EF4-FFF2-40B4-BE49-F238E27FC236}">
                <a16:creationId xmlns:a16="http://schemas.microsoft.com/office/drawing/2014/main" id="{78451C9B-2F62-60A7-90FE-3613FA4D4869}"/>
              </a:ext>
            </a:extLst>
          </p:cNvPr>
          <p:cNvSpPr txBox="1">
            <a:spLocks/>
          </p:cNvSpPr>
          <p:nvPr/>
        </p:nvSpPr>
        <p:spPr>
          <a:xfrm>
            <a:off x="161925" y="228600"/>
            <a:ext cx="2034623" cy="3707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34329AB-B302-01AE-B766-D01F02C02CDA}"/>
              </a:ext>
            </a:extLst>
          </p:cNvPr>
          <p:cNvSpPr txBox="1">
            <a:spLocks/>
          </p:cNvSpPr>
          <p:nvPr/>
        </p:nvSpPr>
        <p:spPr>
          <a:xfrm>
            <a:off x="457199" y="1292558"/>
            <a:ext cx="11553825" cy="721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LIÊN THÔNG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CNTT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TTHC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HIỆU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ĐỊNH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EA26AB3-F4B4-E35B-80AD-5A95FC105106}"/>
              </a:ext>
            </a:extLst>
          </p:cNvPr>
          <p:cNvSpPr txBox="1">
            <a:spLocks/>
          </p:cNvSpPr>
          <p:nvPr/>
        </p:nvSpPr>
        <p:spPr>
          <a:xfrm>
            <a:off x="457200" y="2173857"/>
            <a:ext cx="11220450" cy="3618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99,5% cơ sở KCB kết nối hệ thống giám định BHXH; 63 Sở YT, 63 BHXH tỉnh, ~13.000 cơ sở KCB tham gia hệ thống.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2024: tỷ lệ liên thông dữ liệu 97,98%; liên thông đúng ngày 93,45%.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cơ sở KCB có HIS; &gt;50 cơ sở triển khai bệnh án điện tử; 23 BV triển khai PACS.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án 06: liên thông giấy chứng sinh, giấy báo tử, giấy KSK lái xe, sổ SKĐT; hàng triệu dữ liệu đã gửi/đồng bộ.</a:t>
            </a:r>
          </a:p>
        </p:txBody>
      </p:sp>
    </p:spTree>
    <p:extLst>
      <p:ext uri="{BB962C8B-B14F-4D97-AF65-F5344CB8AC3E}">
        <p14:creationId xmlns:p14="http://schemas.microsoft.com/office/powerpoint/2010/main" val="1931494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D4E0B3-2C45-D791-91B6-21514670A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5A178D-AFFD-8934-263E-A2DA4C2838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392001"/>
            <a:ext cx="12191998" cy="465995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FCD98A3F-5AE0-D63D-1C61-DABD8DD8DB9B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1999" cy="626057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1"/>
                </a:solidFill>
                <a:highlight>
                  <a:srgbClr val="0099FF"/>
                </a:highlight>
              </a:rPr>
              <a:t>                  </a:t>
            </a:r>
            <a:endParaRPr lang="en-US" dirty="0">
              <a:solidFill>
                <a:schemeClr val="accent1"/>
              </a:solidFill>
              <a:highlight>
                <a:srgbClr val="0099FF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3D3062-3B95-9E3A-43A0-7E5BDC3569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" y="599342"/>
            <a:ext cx="12191996" cy="626057"/>
          </a:xfrm>
          <a:prstGeom prst="rect">
            <a:avLst/>
          </a:prstGeom>
          <a:solidFill>
            <a:srgbClr val="0099CC"/>
          </a:solidFill>
        </p:spPr>
      </p:pic>
      <p:pic>
        <p:nvPicPr>
          <p:cNvPr id="5" name="Picture 4" descr="1100d56c-e5d3-430f-ba19-06d72643180f.png">
            <a:extLst>
              <a:ext uri="{FF2B5EF4-FFF2-40B4-BE49-F238E27FC236}">
                <a16:creationId xmlns:a16="http://schemas.microsoft.com/office/drawing/2014/main" id="{96FEFD6A-F735-E08C-34F8-1B6072BAC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1775" y="151824"/>
            <a:ext cx="1285875" cy="913632"/>
          </a:xfrm>
          <a:prstGeom prst="rect">
            <a:avLst/>
          </a:prstGeom>
        </p:spPr>
      </p:pic>
      <p:sp>
        <p:nvSpPr>
          <p:cNvPr id="6" name="Slide Number Placeholder 28">
            <a:extLst>
              <a:ext uri="{FF2B5EF4-FFF2-40B4-BE49-F238E27FC236}">
                <a16:creationId xmlns:a16="http://schemas.microsoft.com/office/drawing/2014/main" id="{894B8742-EFCD-68F2-013A-9AA3A70469CD}"/>
              </a:ext>
            </a:extLst>
          </p:cNvPr>
          <p:cNvSpPr txBox="1">
            <a:spLocks/>
          </p:cNvSpPr>
          <p:nvPr/>
        </p:nvSpPr>
        <p:spPr>
          <a:xfrm>
            <a:off x="6305550" y="6585989"/>
            <a:ext cx="5705475" cy="2720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3B11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28">
            <a:extLst>
              <a:ext uri="{FF2B5EF4-FFF2-40B4-BE49-F238E27FC236}">
                <a16:creationId xmlns:a16="http://schemas.microsoft.com/office/drawing/2014/main" id="{6F9EAA8C-AE62-4347-20C0-B43CFB7FCAC7}"/>
              </a:ext>
            </a:extLst>
          </p:cNvPr>
          <p:cNvSpPr txBox="1">
            <a:spLocks/>
          </p:cNvSpPr>
          <p:nvPr/>
        </p:nvSpPr>
        <p:spPr>
          <a:xfrm>
            <a:off x="161925" y="228600"/>
            <a:ext cx="2034623" cy="3707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3058AF-E974-4AF7-395A-7E5D8D73EC97}"/>
              </a:ext>
            </a:extLst>
          </p:cNvPr>
          <p:cNvSpPr txBox="1">
            <a:spLocks/>
          </p:cNvSpPr>
          <p:nvPr/>
        </p:nvSpPr>
        <p:spPr>
          <a:xfrm>
            <a:off x="457199" y="1385459"/>
            <a:ext cx="11553825" cy="465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800" b="1" dirty="0">
                <a:solidFill>
                  <a:srgbClr val="FF0000"/>
                </a:solidFill>
              </a:rPr>
              <a:t>5) CHẤN CHỈNH Y ĐỨC – NÂNG CAO CHẤT LƯỢNG KCB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738409-816A-F450-090C-4CEAA6EE68F1}"/>
              </a:ext>
            </a:extLst>
          </p:cNvPr>
          <p:cNvSpPr txBox="1">
            <a:spLocks/>
          </p:cNvSpPr>
          <p:nvPr/>
        </p:nvSpPr>
        <p:spPr>
          <a:xfrm>
            <a:off x="457200" y="2242867"/>
            <a:ext cx="11134726" cy="36531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Đổi mới phong cách, thái độ phục vụ; tập huấn kỹ năng giao tiếp cho toàn bộ nhân viên; cải tiến quy trình.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Tỷ lệ hài lòng chung cả nước tăng qua các năm (2018–2022): 91,88 → 92,93 → 93,88 → 95,68 → 95,35.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Đánh giá chất lượng bệnh viện theo Bộ tiêu chí; điểm trung bình cải thiện qua từng năm; quy định tiêu chuẩn chất lượng theo Luật KBCB 2023.</a:t>
            </a:r>
          </a:p>
        </p:txBody>
      </p:sp>
    </p:spTree>
    <p:extLst>
      <p:ext uri="{BB962C8B-B14F-4D97-AF65-F5344CB8AC3E}">
        <p14:creationId xmlns:p14="http://schemas.microsoft.com/office/powerpoint/2010/main" val="3061739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4141FE-B331-7A13-5191-0F5FE87B3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170570-23D0-3099-86F2-15AC8EC38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392001"/>
            <a:ext cx="12191998" cy="465995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F9D68A97-806C-0C75-F355-A4AB0877D5A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1999" cy="626057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1"/>
                </a:solidFill>
                <a:highlight>
                  <a:srgbClr val="0099FF"/>
                </a:highlight>
              </a:rPr>
              <a:t>                  </a:t>
            </a:r>
            <a:endParaRPr lang="en-US" dirty="0">
              <a:solidFill>
                <a:schemeClr val="accent1"/>
              </a:solidFill>
              <a:highlight>
                <a:srgbClr val="0099FF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0C7BAA-76E0-BE3E-DF29-327D858D8C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" y="599342"/>
            <a:ext cx="12191996" cy="626057"/>
          </a:xfrm>
          <a:prstGeom prst="rect">
            <a:avLst/>
          </a:prstGeom>
          <a:solidFill>
            <a:srgbClr val="0099CC"/>
          </a:solidFill>
        </p:spPr>
      </p:pic>
      <p:pic>
        <p:nvPicPr>
          <p:cNvPr id="5" name="Picture 4" descr="1100d56c-e5d3-430f-ba19-06d72643180f.png">
            <a:extLst>
              <a:ext uri="{FF2B5EF4-FFF2-40B4-BE49-F238E27FC236}">
                <a16:creationId xmlns:a16="http://schemas.microsoft.com/office/drawing/2014/main" id="{6273FD43-9E10-70B6-F905-EC5DEFB90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1775" y="151824"/>
            <a:ext cx="1285875" cy="913632"/>
          </a:xfrm>
          <a:prstGeom prst="rect">
            <a:avLst/>
          </a:prstGeom>
        </p:spPr>
      </p:pic>
      <p:sp>
        <p:nvSpPr>
          <p:cNvPr id="6" name="Slide Number Placeholder 28">
            <a:extLst>
              <a:ext uri="{FF2B5EF4-FFF2-40B4-BE49-F238E27FC236}">
                <a16:creationId xmlns:a16="http://schemas.microsoft.com/office/drawing/2014/main" id="{8E746E55-FB58-6981-5F9E-92D384C578D2}"/>
              </a:ext>
            </a:extLst>
          </p:cNvPr>
          <p:cNvSpPr txBox="1">
            <a:spLocks/>
          </p:cNvSpPr>
          <p:nvPr/>
        </p:nvSpPr>
        <p:spPr>
          <a:xfrm>
            <a:off x="6305550" y="6585989"/>
            <a:ext cx="5705475" cy="2720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3B11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28">
            <a:extLst>
              <a:ext uri="{FF2B5EF4-FFF2-40B4-BE49-F238E27FC236}">
                <a16:creationId xmlns:a16="http://schemas.microsoft.com/office/drawing/2014/main" id="{C343E79B-8243-D74E-6882-16D7C1E9A1A2}"/>
              </a:ext>
            </a:extLst>
          </p:cNvPr>
          <p:cNvSpPr txBox="1">
            <a:spLocks/>
          </p:cNvSpPr>
          <p:nvPr/>
        </p:nvSpPr>
        <p:spPr>
          <a:xfrm>
            <a:off x="161925" y="228600"/>
            <a:ext cx="2034623" cy="3707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D0CFCD-9945-8763-34DD-ABF24DE42ECC}"/>
              </a:ext>
            </a:extLst>
          </p:cNvPr>
          <p:cNvSpPr txBox="1">
            <a:spLocks/>
          </p:cNvSpPr>
          <p:nvPr/>
        </p:nvSpPr>
        <p:spPr>
          <a:xfrm>
            <a:off x="457199" y="1189038"/>
            <a:ext cx="11553825" cy="635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TỶ LỆ HÀI LÒNG NGƯỜI BỆNH 2018–2022</a:t>
            </a:r>
          </a:p>
        </p:txBody>
      </p:sp>
      <p:pic>
        <p:nvPicPr>
          <p:cNvPr id="9" name="Picture 8" descr="hailong_2018_2022.png">
            <a:extLst>
              <a:ext uri="{FF2B5EF4-FFF2-40B4-BE49-F238E27FC236}">
                <a16:creationId xmlns:a16="http://schemas.microsoft.com/office/drawing/2014/main" id="{CA95B638-2E7B-2EF4-D5ED-3F20E8B5BA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" y="2018728"/>
            <a:ext cx="10619117" cy="434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9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F7203A-2F04-55DE-4BF3-498676D89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61C4D2-BB12-3085-3266-6895530265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392001"/>
            <a:ext cx="12191998" cy="465995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97C6F7CC-6354-8205-4EB0-80462781FFF5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1999" cy="626057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1"/>
                </a:solidFill>
                <a:highlight>
                  <a:srgbClr val="0099FF"/>
                </a:highlight>
              </a:rPr>
              <a:t>                  </a:t>
            </a:r>
            <a:endParaRPr lang="en-US" dirty="0">
              <a:solidFill>
                <a:schemeClr val="accent1"/>
              </a:solidFill>
              <a:highlight>
                <a:srgbClr val="0099FF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2D38B8-BE2C-6D5E-741D-D1FB59A1D4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" y="599342"/>
            <a:ext cx="12191996" cy="626057"/>
          </a:xfrm>
          <a:prstGeom prst="rect">
            <a:avLst/>
          </a:prstGeom>
          <a:solidFill>
            <a:srgbClr val="0099CC"/>
          </a:solidFill>
        </p:spPr>
      </p:pic>
      <p:pic>
        <p:nvPicPr>
          <p:cNvPr id="5" name="Picture 4" descr="1100d56c-e5d3-430f-ba19-06d72643180f.png">
            <a:extLst>
              <a:ext uri="{FF2B5EF4-FFF2-40B4-BE49-F238E27FC236}">
                <a16:creationId xmlns:a16="http://schemas.microsoft.com/office/drawing/2014/main" id="{49DDA793-269E-3381-D89A-D7FB381B68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1775" y="151824"/>
            <a:ext cx="1285875" cy="913632"/>
          </a:xfrm>
          <a:prstGeom prst="rect">
            <a:avLst/>
          </a:prstGeom>
        </p:spPr>
      </p:pic>
      <p:sp>
        <p:nvSpPr>
          <p:cNvPr id="6" name="Slide Number Placeholder 28">
            <a:extLst>
              <a:ext uri="{FF2B5EF4-FFF2-40B4-BE49-F238E27FC236}">
                <a16:creationId xmlns:a16="http://schemas.microsoft.com/office/drawing/2014/main" id="{362CEE64-4090-F419-9601-4C2B995CFFC7}"/>
              </a:ext>
            </a:extLst>
          </p:cNvPr>
          <p:cNvSpPr txBox="1">
            <a:spLocks/>
          </p:cNvSpPr>
          <p:nvPr/>
        </p:nvSpPr>
        <p:spPr>
          <a:xfrm>
            <a:off x="6305550" y="6585989"/>
            <a:ext cx="5705475" cy="2720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3B11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28">
            <a:extLst>
              <a:ext uri="{FF2B5EF4-FFF2-40B4-BE49-F238E27FC236}">
                <a16:creationId xmlns:a16="http://schemas.microsoft.com/office/drawing/2014/main" id="{5C636342-E3D5-BA63-E076-2D6055C894FB}"/>
              </a:ext>
            </a:extLst>
          </p:cNvPr>
          <p:cNvSpPr txBox="1">
            <a:spLocks/>
          </p:cNvSpPr>
          <p:nvPr/>
        </p:nvSpPr>
        <p:spPr>
          <a:xfrm>
            <a:off x="161925" y="228600"/>
            <a:ext cx="2034623" cy="3707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A105E4-C017-4DFC-00A2-E66F8A3FE5CE}"/>
              </a:ext>
            </a:extLst>
          </p:cNvPr>
          <p:cNvSpPr txBox="1">
            <a:spLocks/>
          </p:cNvSpPr>
          <p:nvPr/>
        </p:nvSpPr>
        <p:spPr>
          <a:xfrm>
            <a:off x="457199" y="1259444"/>
            <a:ext cx="11553826" cy="626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b="1" dirty="0">
                <a:solidFill>
                  <a:srgbClr val="FF0000"/>
                </a:solidFill>
              </a:rPr>
              <a:t>6) TĂNG CƯỜNG QLNN &amp; GIÁM ĐỊNH BHYT – HIỆU QUẢ BỘ MÁY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EDD3F6F-A525-2264-B34B-C84A5C2FE088}"/>
              </a:ext>
            </a:extLst>
          </p:cNvPr>
          <p:cNvSpPr txBox="1">
            <a:spLocks/>
          </p:cNvSpPr>
          <p:nvPr/>
        </p:nvSpPr>
        <p:spPr>
          <a:xfrm>
            <a:off x="457200" y="2277374"/>
            <a:ext cx="11430000" cy="34545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văn bản hướng dẫn thi hành Luật BHYT được ban hành đầy đủ, kịp thời; thường xuyên cập nhật, bổ sung.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BHYT chuyển thuộc Bộ Tài chính (từ 01/3/2025); chính quyền 2 cấp (từ 01/7/2025); hoạt động QLNN, giám định vẫn liên tục, thống nhất.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giám định liên thông rộng khắp; dữ liệu công khai hỗ trợ kiểm soát quỹ, phát hiện lạm dụng, bảo đảm quyền lợi người tham gia.</a:t>
            </a:r>
          </a:p>
        </p:txBody>
      </p:sp>
    </p:spTree>
    <p:extLst>
      <p:ext uri="{BB962C8B-B14F-4D97-AF65-F5344CB8AC3E}">
        <p14:creationId xmlns:p14="http://schemas.microsoft.com/office/powerpoint/2010/main" val="210669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6C627B-AFAD-BAA8-2C0A-AE83D2DED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9B2F02-273B-7F98-F1FC-9795D8FC82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392001"/>
            <a:ext cx="12191998" cy="465995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8FA3A41F-FD00-6826-576B-EE4BFB6F711E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1999" cy="626057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1"/>
                </a:solidFill>
                <a:highlight>
                  <a:srgbClr val="0099FF"/>
                </a:highlight>
              </a:rPr>
              <a:t>                  </a:t>
            </a:r>
            <a:endParaRPr lang="en-US" dirty="0">
              <a:solidFill>
                <a:schemeClr val="accent1"/>
              </a:solidFill>
              <a:highlight>
                <a:srgbClr val="0099FF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39B321-0EF6-8A12-F7C9-9D108C94B8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" y="599342"/>
            <a:ext cx="12191996" cy="626057"/>
          </a:xfrm>
          <a:prstGeom prst="rect">
            <a:avLst/>
          </a:prstGeom>
          <a:solidFill>
            <a:srgbClr val="0099CC"/>
          </a:solidFill>
        </p:spPr>
      </p:pic>
      <p:pic>
        <p:nvPicPr>
          <p:cNvPr id="5" name="Picture 4" descr="1100d56c-e5d3-430f-ba19-06d72643180f.png">
            <a:extLst>
              <a:ext uri="{FF2B5EF4-FFF2-40B4-BE49-F238E27FC236}">
                <a16:creationId xmlns:a16="http://schemas.microsoft.com/office/drawing/2014/main" id="{FDF51C14-163A-E5C5-188C-97B9308BF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1775" y="151824"/>
            <a:ext cx="1285875" cy="913632"/>
          </a:xfrm>
          <a:prstGeom prst="rect">
            <a:avLst/>
          </a:prstGeom>
        </p:spPr>
      </p:pic>
      <p:sp>
        <p:nvSpPr>
          <p:cNvPr id="6" name="Slide Number Placeholder 28">
            <a:extLst>
              <a:ext uri="{FF2B5EF4-FFF2-40B4-BE49-F238E27FC236}">
                <a16:creationId xmlns:a16="http://schemas.microsoft.com/office/drawing/2014/main" id="{AECBD0A3-7735-7461-04DC-49D67A386945}"/>
              </a:ext>
            </a:extLst>
          </p:cNvPr>
          <p:cNvSpPr txBox="1">
            <a:spLocks/>
          </p:cNvSpPr>
          <p:nvPr/>
        </p:nvSpPr>
        <p:spPr>
          <a:xfrm>
            <a:off x="6305550" y="6585989"/>
            <a:ext cx="5705475" cy="2720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3B11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28">
            <a:extLst>
              <a:ext uri="{FF2B5EF4-FFF2-40B4-BE49-F238E27FC236}">
                <a16:creationId xmlns:a16="http://schemas.microsoft.com/office/drawing/2014/main" id="{6F9FB00D-EFAD-E9AC-7BCE-B263D05E163B}"/>
              </a:ext>
            </a:extLst>
          </p:cNvPr>
          <p:cNvSpPr txBox="1">
            <a:spLocks/>
          </p:cNvSpPr>
          <p:nvPr/>
        </p:nvSpPr>
        <p:spPr>
          <a:xfrm>
            <a:off x="161925" y="228600"/>
            <a:ext cx="2034623" cy="3707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6EE1BB8-B69A-4659-0175-435164D669C8}"/>
              </a:ext>
            </a:extLst>
          </p:cNvPr>
          <p:cNvSpPr txBox="1">
            <a:spLocks/>
          </p:cNvSpPr>
          <p:nvPr/>
        </p:nvSpPr>
        <p:spPr>
          <a:xfrm>
            <a:off x="0" y="1294057"/>
            <a:ext cx="12011025" cy="8681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–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F52742-5A3C-92A1-8FD6-8C3AA72B34B9}"/>
              </a:ext>
            </a:extLst>
          </p:cNvPr>
          <p:cNvSpPr txBox="1">
            <a:spLocks/>
          </p:cNvSpPr>
          <p:nvPr/>
        </p:nvSpPr>
        <p:spPr>
          <a:xfrm>
            <a:off x="457200" y="2467154"/>
            <a:ext cx="11153775" cy="32987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Quyết định 546/2022 giao BHXH VN làm đầu mối tuyên truyền; đa dạng hóa hình thức truyền thông thường xuyên, liên tục.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quả: đến 2024 có khoảng 95,5 triệu người tham gia (94,29% dân số), vượt 12,04% so với chỉ tiêu NQ 68.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Địa phương hỗ trợ mức đóng: 57/63 tỉnh bố trí NS địa phương (2022); nhiều tỉnh hỗ trợ thêm cho cận nghèo, nông-nông-ngư-diêm nghiệp, HSSV...</a:t>
            </a:r>
          </a:p>
        </p:txBody>
      </p:sp>
    </p:spTree>
    <p:extLst>
      <p:ext uri="{BB962C8B-B14F-4D97-AF65-F5344CB8AC3E}">
        <p14:creationId xmlns:p14="http://schemas.microsoft.com/office/powerpoint/2010/main" val="3659548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16CA9C-6505-CA56-6B85-2D6ECD0AB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86296E-1D0D-0B88-2C27-75C8C46C43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392001"/>
            <a:ext cx="12191998" cy="465995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FC28886E-18FE-EAE5-9D85-FC9E7F5CA35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1999" cy="626057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1"/>
                </a:solidFill>
                <a:highlight>
                  <a:srgbClr val="0099FF"/>
                </a:highlight>
              </a:rPr>
              <a:t>                  </a:t>
            </a:r>
            <a:endParaRPr lang="en-US" dirty="0">
              <a:solidFill>
                <a:schemeClr val="accent1"/>
              </a:solidFill>
              <a:highlight>
                <a:srgbClr val="0099FF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2F1DD3-F575-290C-82B8-8F64B8BB1985}"/>
              </a:ext>
            </a:extLst>
          </p:cNvPr>
          <p:cNvSpPr txBox="1"/>
          <p:nvPr/>
        </p:nvSpPr>
        <p:spPr>
          <a:xfrm>
            <a:off x="498445" y="1481525"/>
            <a:ext cx="11417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A5D018-86C5-AA9A-EF89-15857C91C9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" y="599342"/>
            <a:ext cx="12191996" cy="626057"/>
          </a:xfrm>
          <a:prstGeom prst="rect">
            <a:avLst/>
          </a:prstGeom>
          <a:solidFill>
            <a:srgbClr val="0099CC"/>
          </a:solidFill>
        </p:spPr>
      </p:pic>
      <p:pic>
        <p:nvPicPr>
          <p:cNvPr id="6" name="Picture 5" descr="1100d56c-e5d3-430f-ba19-06d72643180f.png">
            <a:extLst>
              <a:ext uri="{FF2B5EF4-FFF2-40B4-BE49-F238E27FC236}">
                <a16:creationId xmlns:a16="http://schemas.microsoft.com/office/drawing/2014/main" id="{9191EC5C-155B-31A6-2DCA-A2742ABC1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1775" y="151824"/>
            <a:ext cx="1285875" cy="913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7F9260-832A-7440-607B-054A6822B331}"/>
              </a:ext>
            </a:extLst>
          </p:cNvPr>
          <p:cNvSpPr txBox="1"/>
          <p:nvPr/>
        </p:nvSpPr>
        <p:spPr>
          <a:xfrm>
            <a:off x="742950" y="2369956"/>
            <a:ext cx="1083945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LÝ DO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68/2013/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QH13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CÁC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TỒN TẠI, HẠN CHẾ VÀ NGUYÊN NHÂN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ĐỀ XUẤT, KIẾN NGHỊ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28">
            <a:extLst>
              <a:ext uri="{FF2B5EF4-FFF2-40B4-BE49-F238E27FC236}">
                <a16:creationId xmlns:a16="http://schemas.microsoft.com/office/drawing/2014/main" id="{CBA681BF-DF7E-75E6-ACB3-9AEDE4B75FCE}"/>
              </a:ext>
            </a:extLst>
          </p:cNvPr>
          <p:cNvSpPr txBox="1">
            <a:spLocks/>
          </p:cNvSpPr>
          <p:nvPr/>
        </p:nvSpPr>
        <p:spPr>
          <a:xfrm>
            <a:off x="6305550" y="6585989"/>
            <a:ext cx="5705475" cy="2720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3B11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28">
            <a:extLst>
              <a:ext uri="{FF2B5EF4-FFF2-40B4-BE49-F238E27FC236}">
                <a16:creationId xmlns:a16="http://schemas.microsoft.com/office/drawing/2014/main" id="{D89528DE-B263-1BF8-0524-722A4D4FCFA7}"/>
              </a:ext>
            </a:extLst>
          </p:cNvPr>
          <p:cNvSpPr txBox="1">
            <a:spLocks/>
          </p:cNvSpPr>
          <p:nvPr/>
        </p:nvSpPr>
        <p:spPr>
          <a:xfrm>
            <a:off x="161925" y="228600"/>
            <a:ext cx="2034623" cy="3707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715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8D8C31-DC66-008E-5FF5-D7FD46E91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9D3329-3D39-E8F5-408C-EF46168DB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392001"/>
            <a:ext cx="12191998" cy="465995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8FA9574B-0BD9-9B17-186A-65B204473A59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1999" cy="626057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1"/>
                </a:solidFill>
                <a:highlight>
                  <a:srgbClr val="0099FF"/>
                </a:highlight>
              </a:rPr>
              <a:t>                  </a:t>
            </a:r>
            <a:endParaRPr lang="en-US" dirty="0">
              <a:solidFill>
                <a:schemeClr val="accent1"/>
              </a:solidFill>
              <a:highlight>
                <a:srgbClr val="0099FF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77818B-E245-0134-2CDC-669B52BBFC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" y="599342"/>
            <a:ext cx="12191996" cy="626057"/>
          </a:xfrm>
          <a:prstGeom prst="rect">
            <a:avLst/>
          </a:prstGeom>
          <a:solidFill>
            <a:srgbClr val="0099CC"/>
          </a:solidFill>
        </p:spPr>
      </p:pic>
      <p:pic>
        <p:nvPicPr>
          <p:cNvPr id="5" name="Picture 4" descr="1100d56c-e5d3-430f-ba19-06d72643180f.png">
            <a:extLst>
              <a:ext uri="{FF2B5EF4-FFF2-40B4-BE49-F238E27FC236}">
                <a16:creationId xmlns:a16="http://schemas.microsoft.com/office/drawing/2014/main" id="{D667A2C5-AB99-4529-09EF-A6DD4E4E57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1775" y="151824"/>
            <a:ext cx="1285875" cy="913632"/>
          </a:xfrm>
          <a:prstGeom prst="rect">
            <a:avLst/>
          </a:prstGeom>
        </p:spPr>
      </p:pic>
      <p:sp>
        <p:nvSpPr>
          <p:cNvPr id="6" name="Slide Number Placeholder 28">
            <a:extLst>
              <a:ext uri="{FF2B5EF4-FFF2-40B4-BE49-F238E27FC236}">
                <a16:creationId xmlns:a16="http://schemas.microsoft.com/office/drawing/2014/main" id="{EA7CB0CE-8685-1B09-39E5-8B5A69EAC006}"/>
              </a:ext>
            </a:extLst>
          </p:cNvPr>
          <p:cNvSpPr txBox="1">
            <a:spLocks/>
          </p:cNvSpPr>
          <p:nvPr/>
        </p:nvSpPr>
        <p:spPr>
          <a:xfrm>
            <a:off x="6305550" y="6585989"/>
            <a:ext cx="5705475" cy="2720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3B11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28">
            <a:extLst>
              <a:ext uri="{FF2B5EF4-FFF2-40B4-BE49-F238E27FC236}">
                <a16:creationId xmlns:a16="http://schemas.microsoft.com/office/drawing/2014/main" id="{EAE07A63-20C5-6651-95B7-F2E52C54297D}"/>
              </a:ext>
            </a:extLst>
          </p:cNvPr>
          <p:cNvSpPr txBox="1">
            <a:spLocks/>
          </p:cNvSpPr>
          <p:nvPr/>
        </p:nvSpPr>
        <p:spPr>
          <a:xfrm>
            <a:off x="161925" y="228600"/>
            <a:ext cx="2034623" cy="3707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A91A10-FAE4-A412-03C0-A2911C5B7C8F}"/>
              </a:ext>
            </a:extLst>
          </p:cNvPr>
          <p:cNvSpPr txBox="1"/>
          <p:nvPr/>
        </p:nvSpPr>
        <p:spPr>
          <a:xfrm>
            <a:off x="396815" y="1371857"/>
            <a:ext cx="11614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657447-F329-8F14-E353-33B17F05F06B}"/>
              </a:ext>
            </a:extLst>
          </p:cNvPr>
          <p:cNvSpPr txBox="1"/>
          <p:nvPr/>
        </p:nvSpPr>
        <p:spPr>
          <a:xfrm>
            <a:off x="396815" y="2041534"/>
            <a:ext cx="114041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800" b="1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Nhiệm vụ “Bảo đảm đến năm 2015 đạt ít nhất 75% dân số tham gia BHYT và đến năm 2020 đạt ít nhất 80% dân số tham gia BHYT”</a:t>
            </a:r>
            <a:endParaRPr lang="en-US" sz="28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92B9520-D279-226D-8D81-F6C8E778E3FA}"/>
              </a:ext>
            </a:extLst>
          </p:cNvPr>
          <p:cNvSpPr txBox="1">
            <a:spLocks/>
          </p:cNvSpPr>
          <p:nvPr/>
        </p:nvSpPr>
        <p:spPr>
          <a:xfrm>
            <a:off x="457199" y="3788550"/>
            <a:ext cx="11404121" cy="24435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Chưa có văn bản hướng dẫn BHYT cho một số đối tượng đặc thù (lao động nước ngoài, trẻ em quốc tịch nước ngoài…)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Khó xử lý đơn vị phá sản, chủ doanh nghiệp bỏ trốn → nợ BHYT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2022 giảm 4,9 triệu người tham gia sau COVID-19</a:t>
            </a:r>
          </a:p>
          <a:p>
            <a:endParaRPr lang="vi-VN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2C742F-1B59-9969-1C90-E286266841CE}"/>
              </a:ext>
            </a:extLst>
          </p:cNvPr>
          <p:cNvSpPr txBox="1">
            <a:spLocks/>
          </p:cNvSpPr>
          <p:nvPr/>
        </p:nvSpPr>
        <p:spPr>
          <a:xfrm>
            <a:off x="457199" y="2995641"/>
            <a:ext cx="11277601" cy="792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BHYT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390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7B7737-A80A-4B58-F1AE-AB58C9940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6E844F-FE52-7313-F01B-A726D519D4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392001"/>
            <a:ext cx="12191998" cy="465995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F1120514-FB4D-5D30-1618-D0D983662304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1999" cy="626057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1"/>
                </a:solidFill>
                <a:highlight>
                  <a:srgbClr val="0099FF"/>
                </a:highlight>
              </a:rPr>
              <a:t>                  </a:t>
            </a:r>
            <a:endParaRPr lang="en-US" dirty="0">
              <a:solidFill>
                <a:schemeClr val="accent1"/>
              </a:solidFill>
              <a:highlight>
                <a:srgbClr val="0099FF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3F3780-6EF6-6F71-1BF6-87353E9574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" y="599342"/>
            <a:ext cx="12191996" cy="626057"/>
          </a:xfrm>
          <a:prstGeom prst="rect">
            <a:avLst/>
          </a:prstGeom>
          <a:solidFill>
            <a:srgbClr val="0099CC"/>
          </a:solidFill>
        </p:spPr>
      </p:pic>
      <p:pic>
        <p:nvPicPr>
          <p:cNvPr id="5" name="Picture 4" descr="1100d56c-e5d3-430f-ba19-06d72643180f.png">
            <a:extLst>
              <a:ext uri="{FF2B5EF4-FFF2-40B4-BE49-F238E27FC236}">
                <a16:creationId xmlns:a16="http://schemas.microsoft.com/office/drawing/2014/main" id="{2A403B0B-2F33-8DEA-E3F5-D1508853CD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1775" y="151824"/>
            <a:ext cx="1285875" cy="913632"/>
          </a:xfrm>
          <a:prstGeom prst="rect">
            <a:avLst/>
          </a:prstGeom>
        </p:spPr>
      </p:pic>
      <p:sp>
        <p:nvSpPr>
          <p:cNvPr id="6" name="Slide Number Placeholder 28">
            <a:extLst>
              <a:ext uri="{FF2B5EF4-FFF2-40B4-BE49-F238E27FC236}">
                <a16:creationId xmlns:a16="http://schemas.microsoft.com/office/drawing/2014/main" id="{258554E3-2605-C753-4F36-9C7DF93309BF}"/>
              </a:ext>
            </a:extLst>
          </p:cNvPr>
          <p:cNvSpPr txBox="1">
            <a:spLocks/>
          </p:cNvSpPr>
          <p:nvPr/>
        </p:nvSpPr>
        <p:spPr>
          <a:xfrm>
            <a:off x="6305550" y="6585989"/>
            <a:ext cx="5705475" cy="2720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3B11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28">
            <a:extLst>
              <a:ext uri="{FF2B5EF4-FFF2-40B4-BE49-F238E27FC236}">
                <a16:creationId xmlns:a16="http://schemas.microsoft.com/office/drawing/2014/main" id="{9D86DE55-21E0-5100-2925-0B6314D2230D}"/>
              </a:ext>
            </a:extLst>
          </p:cNvPr>
          <p:cNvSpPr txBox="1">
            <a:spLocks/>
          </p:cNvSpPr>
          <p:nvPr/>
        </p:nvSpPr>
        <p:spPr>
          <a:xfrm>
            <a:off x="161925" y="228600"/>
            <a:ext cx="2034623" cy="3707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B16489F-CFB5-341F-D978-BE2DACD9EF8F}"/>
              </a:ext>
            </a:extLst>
          </p:cNvPr>
          <p:cNvSpPr txBox="1">
            <a:spLocks/>
          </p:cNvSpPr>
          <p:nvPr/>
        </p:nvSpPr>
        <p:spPr>
          <a:xfrm>
            <a:off x="457200" y="2642995"/>
            <a:ext cx="11734800" cy="786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3F6EF3-3D44-BADC-D350-1418CCD64EEA}"/>
              </a:ext>
            </a:extLst>
          </p:cNvPr>
          <p:cNvSpPr txBox="1">
            <a:spLocks/>
          </p:cNvSpPr>
          <p:nvPr/>
        </p:nvSpPr>
        <p:spPr>
          <a:xfrm>
            <a:off x="457200" y="3428999"/>
            <a:ext cx="11220450" cy="19662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 địa phương khó bố trí hỗ trợ mức đóng BHYT cho đối tượng theo quy định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Lập danh sách đối tượng BHYT do NSNN chậm, phải gia hạn thẻ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 trạng trốn/chậm đóng BHYT vẫn xảy ra ở một số địa phương</a:t>
            </a:r>
          </a:p>
          <a:p>
            <a:endParaRPr lang="vi-V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BE068E-0198-1BD1-254E-85B74B09D00D}"/>
              </a:ext>
            </a:extLst>
          </p:cNvPr>
          <p:cNvSpPr txBox="1"/>
          <p:nvPr/>
        </p:nvSpPr>
        <p:spPr>
          <a:xfrm>
            <a:off x="396815" y="1672568"/>
            <a:ext cx="114041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800" b="1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Nhiệm vụ “Bảo đảm đến năm 2015 đạt ít nhất 75% dân số tham gia BHYT và đến năm 2020 đạt ít nhất 80% dân số tham gia BHYT”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9571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C64FA2-2960-8E91-D70F-E1725B8DC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AE24DD-25C0-7931-DB96-2D9362AE05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392001"/>
            <a:ext cx="12191998" cy="465995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90F115AD-9FBD-7A93-9E87-FCFC52F2309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1999" cy="626057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1"/>
                </a:solidFill>
                <a:highlight>
                  <a:srgbClr val="0099FF"/>
                </a:highlight>
              </a:rPr>
              <a:t>                  </a:t>
            </a:r>
            <a:endParaRPr lang="en-US" dirty="0">
              <a:solidFill>
                <a:schemeClr val="accent1"/>
              </a:solidFill>
              <a:highlight>
                <a:srgbClr val="0099FF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48F378-8A74-B807-E0AC-B0DA9290DE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" y="599342"/>
            <a:ext cx="12191996" cy="626057"/>
          </a:xfrm>
          <a:prstGeom prst="rect">
            <a:avLst/>
          </a:prstGeom>
          <a:solidFill>
            <a:srgbClr val="0099CC"/>
          </a:solidFill>
        </p:spPr>
      </p:pic>
      <p:pic>
        <p:nvPicPr>
          <p:cNvPr id="5" name="Picture 4" descr="1100d56c-e5d3-430f-ba19-06d72643180f.png">
            <a:extLst>
              <a:ext uri="{FF2B5EF4-FFF2-40B4-BE49-F238E27FC236}">
                <a16:creationId xmlns:a16="http://schemas.microsoft.com/office/drawing/2014/main" id="{2EBED180-0277-43DB-ECB1-262072B7E6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1775" y="151824"/>
            <a:ext cx="1285875" cy="913632"/>
          </a:xfrm>
          <a:prstGeom prst="rect">
            <a:avLst/>
          </a:prstGeom>
        </p:spPr>
      </p:pic>
      <p:sp>
        <p:nvSpPr>
          <p:cNvPr id="6" name="Slide Number Placeholder 28">
            <a:extLst>
              <a:ext uri="{FF2B5EF4-FFF2-40B4-BE49-F238E27FC236}">
                <a16:creationId xmlns:a16="http://schemas.microsoft.com/office/drawing/2014/main" id="{76D9F779-ECF3-D189-6DDA-ED8547599E4D}"/>
              </a:ext>
            </a:extLst>
          </p:cNvPr>
          <p:cNvSpPr txBox="1">
            <a:spLocks/>
          </p:cNvSpPr>
          <p:nvPr/>
        </p:nvSpPr>
        <p:spPr>
          <a:xfrm>
            <a:off x="6305550" y="6585989"/>
            <a:ext cx="5705475" cy="2720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3B11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28">
            <a:extLst>
              <a:ext uri="{FF2B5EF4-FFF2-40B4-BE49-F238E27FC236}">
                <a16:creationId xmlns:a16="http://schemas.microsoft.com/office/drawing/2014/main" id="{97C4EC9C-6F9B-3ED8-17FD-D441ABA5CA52}"/>
              </a:ext>
            </a:extLst>
          </p:cNvPr>
          <p:cNvSpPr txBox="1">
            <a:spLocks/>
          </p:cNvSpPr>
          <p:nvPr/>
        </p:nvSpPr>
        <p:spPr>
          <a:xfrm>
            <a:off x="161925" y="228600"/>
            <a:ext cx="2034623" cy="3707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B12177-4FE0-FCD5-AE3E-D72F2EC9D453}"/>
              </a:ext>
            </a:extLst>
          </p:cNvPr>
          <p:cNvSpPr txBox="1">
            <a:spLocks/>
          </p:cNvSpPr>
          <p:nvPr/>
        </p:nvSpPr>
        <p:spPr>
          <a:xfrm>
            <a:off x="638174" y="3100119"/>
            <a:ext cx="10506076" cy="557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b="1" dirty="0">
                <a:solidFill>
                  <a:srgbClr val="FF0000"/>
                </a:solidFill>
              </a:rPr>
              <a:t>a</a:t>
            </a:r>
            <a:r>
              <a:rPr lang="en-US" sz="2800" b="1" dirty="0">
                <a:solidFill>
                  <a:srgbClr val="FF0000"/>
                </a:solidFill>
              </a:rPr>
              <a:t>) </a:t>
            </a:r>
            <a:r>
              <a:rPr lang="vi-VN" sz="2800" b="1" dirty="0">
                <a:solidFill>
                  <a:srgbClr val="FF0000"/>
                </a:solidFill>
              </a:rPr>
              <a:t>Đầu tư TYT xã vùng khó khăn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871E8C0-B97C-AD88-87FF-8F9ADA5E4B69}"/>
              </a:ext>
            </a:extLst>
          </p:cNvPr>
          <p:cNvSpPr txBox="1">
            <a:spLocks/>
          </p:cNvSpPr>
          <p:nvPr/>
        </p:nvSpPr>
        <p:spPr>
          <a:xfrm>
            <a:off x="638174" y="3673642"/>
            <a:ext cx="11039475" cy="25584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Khó bố trí vốn đầu tư do chủ yếu tỉnh nhận trợ cấp TƯ, dự án nhóm C không được bố trí vốn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Tỷ lệ khám BHYT tại TYT xã giảm từ 19,8% (2017) xuống 14,6% (2022)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CSHT, thuốc, CNTT tại TYT xã chưa đồng bộ</a:t>
            </a:r>
          </a:p>
          <a:p>
            <a:pPr algn="just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86EF80-648D-1ECD-BE60-126CAB6134A3}"/>
              </a:ext>
            </a:extLst>
          </p:cNvPr>
          <p:cNvSpPr txBox="1"/>
          <p:nvPr/>
        </p:nvSpPr>
        <p:spPr>
          <a:xfrm>
            <a:off x="638174" y="1284237"/>
            <a:ext cx="1109662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Nhiệm vụ “Đến năm 2020, hoàn thiện việc đầu tư TYT xã ở vùng khó khăn, đặc biệt khó khăn, giảm tình trạng quá tải ở bệnh viện, hoàn thành việc chuyển chi thường xuyên từ NSNN trực tiếp cho cơ sở khám, chữa bệnh sang hỗ trợ người dân tham gia BHYT.”</a:t>
            </a:r>
            <a:endParaRPr lang="en-US" sz="2800" dirty="0">
              <a:solidFill>
                <a:srgbClr val="0000FF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068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24E103-8A93-B743-89FE-38E9F8CE4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B1225E-179C-8E3D-0BCB-4FD231C88C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392001"/>
            <a:ext cx="12191998" cy="465995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53DC36C0-DBCC-D33A-DCD1-27AE6C80B849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1999" cy="626057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1"/>
                </a:solidFill>
                <a:highlight>
                  <a:srgbClr val="0099FF"/>
                </a:highlight>
              </a:rPr>
              <a:t>                  </a:t>
            </a:r>
            <a:endParaRPr lang="en-US" dirty="0">
              <a:solidFill>
                <a:schemeClr val="accent1"/>
              </a:solidFill>
              <a:highlight>
                <a:srgbClr val="0099FF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423CCF-76EF-6C11-3AFC-A1C65985AF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" y="599342"/>
            <a:ext cx="12191996" cy="626057"/>
          </a:xfrm>
          <a:prstGeom prst="rect">
            <a:avLst/>
          </a:prstGeom>
          <a:solidFill>
            <a:srgbClr val="0099CC"/>
          </a:solidFill>
        </p:spPr>
      </p:pic>
      <p:pic>
        <p:nvPicPr>
          <p:cNvPr id="5" name="Picture 4" descr="1100d56c-e5d3-430f-ba19-06d72643180f.png">
            <a:extLst>
              <a:ext uri="{FF2B5EF4-FFF2-40B4-BE49-F238E27FC236}">
                <a16:creationId xmlns:a16="http://schemas.microsoft.com/office/drawing/2014/main" id="{9FD8B715-F237-F41F-BC67-510A0F7FF1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1775" y="151824"/>
            <a:ext cx="1285875" cy="913632"/>
          </a:xfrm>
          <a:prstGeom prst="rect">
            <a:avLst/>
          </a:prstGeom>
        </p:spPr>
      </p:pic>
      <p:sp>
        <p:nvSpPr>
          <p:cNvPr id="6" name="Slide Number Placeholder 28">
            <a:extLst>
              <a:ext uri="{FF2B5EF4-FFF2-40B4-BE49-F238E27FC236}">
                <a16:creationId xmlns:a16="http://schemas.microsoft.com/office/drawing/2014/main" id="{51B12D92-828F-12C4-210B-60B986E36CCB}"/>
              </a:ext>
            </a:extLst>
          </p:cNvPr>
          <p:cNvSpPr txBox="1">
            <a:spLocks/>
          </p:cNvSpPr>
          <p:nvPr/>
        </p:nvSpPr>
        <p:spPr>
          <a:xfrm>
            <a:off x="6305550" y="6585989"/>
            <a:ext cx="5705475" cy="2720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3B11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28">
            <a:extLst>
              <a:ext uri="{FF2B5EF4-FFF2-40B4-BE49-F238E27FC236}">
                <a16:creationId xmlns:a16="http://schemas.microsoft.com/office/drawing/2014/main" id="{B28861C3-359E-495F-E75C-E5A6B5AA8E58}"/>
              </a:ext>
            </a:extLst>
          </p:cNvPr>
          <p:cNvSpPr txBox="1">
            <a:spLocks/>
          </p:cNvSpPr>
          <p:nvPr/>
        </p:nvSpPr>
        <p:spPr>
          <a:xfrm>
            <a:off x="161925" y="228600"/>
            <a:ext cx="2034623" cy="3707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F4BD1F1-EF8E-18CE-AC9C-A668F1AFF7C2}"/>
              </a:ext>
            </a:extLst>
          </p:cNvPr>
          <p:cNvSpPr txBox="1">
            <a:spLocks/>
          </p:cNvSpPr>
          <p:nvPr/>
        </p:nvSpPr>
        <p:spPr>
          <a:xfrm>
            <a:off x="457200" y="1294057"/>
            <a:ext cx="10964174" cy="776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BHYT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TYT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2017–2022</a:t>
            </a:r>
          </a:p>
        </p:txBody>
      </p:sp>
      <p:pic>
        <p:nvPicPr>
          <p:cNvPr id="9" name="Picture 8" descr="tyt_rate.png">
            <a:extLst>
              <a:ext uri="{FF2B5EF4-FFF2-40B4-BE49-F238E27FC236}">
                <a16:creationId xmlns:a16="http://schemas.microsoft.com/office/drawing/2014/main" id="{C838A4A6-B7FB-77ED-4DCC-BDF1525FEA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138997"/>
            <a:ext cx="11220450" cy="39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05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E651B4-A068-D7E9-E257-B4C86FB53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CBDCC5-E1B2-07DD-0150-08C7DBE072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392001"/>
            <a:ext cx="12191998" cy="465995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0C5C7217-888B-FB97-C2F2-86933ADA2A17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1999" cy="626057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1"/>
                </a:solidFill>
                <a:highlight>
                  <a:srgbClr val="0099FF"/>
                </a:highlight>
              </a:rPr>
              <a:t>                  </a:t>
            </a:r>
            <a:endParaRPr lang="en-US" dirty="0">
              <a:solidFill>
                <a:schemeClr val="accent1"/>
              </a:solidFill>
              <a:highlight>
                <a:srgbClr val="0099FF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6AB380-EFAF-4D1D-1868-C497643226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" y="599342"/>
            <a:ext cx="12191996" cy="626057"/>
          </a:xfrm>
          <a:prstGeom prst="rect">
            <a:avLst/>
          </a:prstGeom>
          <a:solidFill>
            <a:srgbClr val="0099CC"/>
          </a:solidFill>
        </p:spPr>
      </p:pic>
      <p:pic>
        <p:nvPicPr>
          <p:cNvPr id="5" name="Picture 4" descr="1100d56c-e5d3-430f-ba19-06d72643180f.png">
            <a:extLst>
              <a:ext uri="{FF2B5EF4-FFF2-40B4-BE49-F238E27FC236}">
                <a16:creationId xmlns:a16="http://schemas.microsoft.com/office/drawing/2014/main" id="{1AF77B06-955B-12F1-D8BD-ADE533890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1775" y="151824"/>
            <a:ext cx="1285875" cy="913632"/>
          </a:xfrm>
          <a:prstGeom prst="rect">
            <a:avLst/>
          </a:prstGeom>
        </p:spPr>
      </p:pic>
      <p:sp>
        <p:nvSpPr>
          <p:cNvPr id="6" name="Slide Number Placeholder 28">
            <a:extLst>
              <a:ext uri="{FF2B5EF4-FFF2-40B4-BE49-F238E27FC236}">
                <a16:creationId xmlns:a16="http://schemas.microsoft.com/office/drawing/2014/main" id="{C1A9B7BC-F887-942B-C522-B015A78D3872}"/>
              </a:ext>
            </a:extLst>
          </p:cNvPr>
          <p:cNvSpPr txBox="1">
            <a:spLocks/>
          </p:cNvSpPr>
          <p:nvPr/>
        </p:nvSpPr>
        <p:spPr>
          <a:xfrm>
            <a:off x="6305550" y="6585989"/>
            <a:ext cx="5705475" cy="2720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3B11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28">
            <a:extLst>
              <a:ext uri="{FF2B5EF4-FFF2-40B4-BE49-F238E27FC236}">
                <a16:creationId xmlns:a16="http://schemas.microsoft.com/office/drawing/2014/main" id="{BE1609B6-43BE-43EC-BF8F-FAE3415C0341}"/>
              </a:ext>
            </a:extLst>
          </p:cNvPr>
          <p:cNvSpPr txBox="1">
            <a:spLocks/>
          </p:cNvSpPr>
          <p:nvPr/>
        </p:nvSpPr>
        <p:spPr>
          <a:xfrm>
            <a:off x="161925" y="228600"/>
            <a:ext cx="2034623" cy="3707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C555AE-9D10-F589-427A-334632BA47B8}"/>
              </a:ext>
            </a:extLst>
          </p:cNvPr>
          <p:cNvSpPr txBox="1">
            <a:spLocks/>
          </p:cNvSpPr>
          <p:nvPr/>
        </p:nvSpPr>
        <p:spPr>
          <a:xfrm>
            <a:off x="866774" y="1478976"/>
            <a:ext cx="10487026" cy="853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&amp;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C89A0B0-1EDC-50E3-45FC-C4DFED773D78}"/>
              </a:ext>
            </a:extLst>
          </p:cNvPr>
          <p:cNvSpPr txBox="1">
            <a:spLocks/>
          </p:cNvSpPr>
          <p:nvPr/>
        </p:nvSpPr>
        <p:spPr>
          <a:xfrm>
            <a:off x="866773" y="2525996"/>
            <a:ext cx="10487026" cy="3106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 DVYT chưa tính đủ chi phí quản lý &amp; khấu hao → chưa hoàn thành chuyển chi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 chế tài chính chậm đổi mới, nguồn lực NS hạn hẹp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Lộ trình tính tiền lương vào giá KBCB chậm do phụ thuộc CPI &amp; quy trình định giá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992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EF2557-02D9-1589-B0D1-C42362D6A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68FB12-1B52-4B65-09FA-7601B4F3A0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392001"/>
            <a:ext cx="12191998" cy="465995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6F72003E-B358-F42B-B9F7-70057BC1ECEB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1999" cy="626057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1"/>
                </a:solidFill>
                <a:highlight>
                  <a:srgbClr val="0099FF"/>
                </a:highlight>
              </a:rPr>
              <a:t>                  </a:t>
            </a:r>
            <a:endParaRPr lang="en-US" dirty="0">
              <a:solidFill>
                <a:schemeClr val="accent1"/>
              </a:solidFill>
              <a:highlight>
                <a:srgbClr val="0099FF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4FF31A-8CF5-1B3E-6BE0-610984D4AF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" y="599342"/>
            <a:ext cx="12191996" cy="626057"/>
          </a:xfrm>
          <a:prstGeom prst="rect">
            <a:avLst/>
          </a:prstGeom>
          <a:solidFill>
            <a:srgbClr val="0099CC"/>
          </a:solidFill>
        </p:spPr>
      </p:pic>
      <p:pic>
        <p:nvPicPr>
          <p:cNvPr id="5" name="Picture 4" descr="1100d56c-e5d3-430f-ba19-06d72643180f.png">
            <a:extLst>
              <a:ext uri="{FF2B5EF4-FFF2-40B4-BE49-F238E27FC236}">
                <a16:creationId xmlns:a16="http://schemas.microsoft.com/office/drawing/2014/main" id="{E954F340-0332-55E6-FB20-0DF7D7E2BB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1775" y="151824"/>
            <a:ext cx="1285875" cy="913632"/>
          </a:xfrm>
          <a:prstGeom prst="rect">
            <a:avLst/>
          </a:prstGeom>
        </p:spPr>
      </p:pic>
      <p:sp>
        <p:nvSpPr>
          <p:cNvPr id="6" name="Slide Number Placeholder 28">
            <a:extLst>
              <a:ext uri="{FF2B5EF4-FFF2-40B4-BE49-F238E27FC236}">
                <a16:creationId xmlns:a16="http://schemas.microsoft.com/office/drawing/2014/main" id="{4F6DE579-17EF-671C-1D2E-1FE940DE77A4}"/>
              </a:ext>
            </a:extLst>
          </p:cNvPr>
          <p:cNvSpPr txBox="1">
            <a:spLocks/>
          </p:cNvSpPr>
          <p:nvPr/>
        </p:nvSpPr>
        <p:spPr>
          <a:xfrm>
            <a:off x="6305550" y="6585989"/>
            <a:ext cx="5705475" cy="2720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3B11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28">
            <a:extLst>
              <a:ext uri="{FF2B5EF4-FFF2-40B4-BE49-F238E27FC236}">
                <a16:creationId xmlns:a16="http://schemas.microsoft.com/office/drawing/2014/main" id="{F7C475D7-455E-B5AF-93AB-F03F3D8D61D7}"/>
              </a:ext>
            </a:extLst>
          </p:cNvPr>
          <p:cNvSpPr txBox="1">
            <a:spLocks/>
          </p:cNvSpPr>
          <p:nvPr/>
        </p:nvSpPr>
        <p:spPr>
          <a:xfrm>
            <a:off x="161925" y="228600"/>
            <a:ext cx="2034623" cy="3707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EC8240B-4320-82BF-2375-0A0B3DB1A525}"/>
              </a:ext>
            </a:extLst>
          </p:cNvPr>
          <p:cNvSpPr txBox="1">
            <a:spLocks/>
          </p:cNvSpPr>
          <p:nvPr/>
        </p:nvSpPr>
        <p:spPr>
          <a:xfrm>
            <a:off x="771524" y="3429000"/>
            <a:ext cx="10296525" cy="61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 DVYT cơ bản – Khó khăn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A8CEEC6-2A73-3A1B-C4E5-42E5AD917765}"/>
              </a:ext>
            </a:extLst>
          </p:cNvPr>
          <p:cNvSpPr txBox="1">
            <a:spLocks/>
          </p:cNvSpPr>
          <p:nvPr/>
        </p:nvSpPr>
        <p:spPr>
          <a:xfrm>
            <a:off x="707915" y="4107063"/>
            <a:ext cx="10906126" cy="21249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lực y tế tuyến xã thiếu và yếu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CSVC, thiết bị, thuốc hạn chế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Thông tuyến &amp; cơ chế tài chính chưa khuyến khích phát triển dịch vụ tại tuyến xã</a:t>
            </a:r>
          </a:p>
          <a:p>
            <a:endParaRPr lang="vi-V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F48840-E736-A59A-2163-7083D03FB868}"/>
              </a:ext>
            </a:extLst>
          </p:cNvPr>
          <p:cNvSpPr txBox="1"/>
          <p:nvPr/>
        </p:nvSpPr>
        <p:spPr>
          <a:xfrm>
            <a:off x="771524" y="1252154"/>
            <a:ext cx="1090612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Nhiệm vụ “Trước năm 2018,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 thiện gói dịch vụ y tế cơ bản do BHYT chi trả; bảo đảm chất lượng và giá thuốc hợp lý, khắc phục chênh lệch giá giữa các địa phương; mở rộng mô hình bác sỹ gia đình tham gia KCB BHYT; cải tiến quy định chuyển tuyến phù hợp tình trạng bệnh tật</a:t>
            </a:r>
            <a:r>
              <a:rPr lang="pt-B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871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B7EE78-E603-4FBD-A422-067F94BD8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E2A4434-F20F-7609-7B98-C68DCE60EB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392001"/>
            <a:ext cx="12191998" cy="465995"/>
          </a:xfrm>
          <a:prstGeom prst="rect">
            <a:avLst/>
          </a:prstGeom>
        </p:spPr>
      </p:pic>
      <p:sp>
        <p:nvSpPr>
          <p:cNvPr id="12" name="Title 7">
            <a:extLst>
              <a:ext uri="{FF2B5EF4-FFF2-40B4-BE49-F238E27FC236}">
                <a16:creationId xmlns:a16="http://schemas.microsoft.com/office/drawing/2014/main" id="{46D0A9E9-3D34-BEEF-7458-5E55B86C22E7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1999" cy="626057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1"/>
                </a:solidFill>
                <a:highlight>
                  <a:srgbClr val="0099FF"/>
                </a:highlight>
              </a:rPr>
              <a:t>                  </a:t>
            </a:r>
            <a:endParaRPr lang="en-US" dirty="0">
              <a:solidFill>
                <a:schemeClr val="accent1"/>
              </a:solidFill>
              <a:highlight>
                <a:srgbClr val="0099FF"/>
              </a:highligh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93BAA7-51DC-3A3D-8A8C-81BA9ED2F9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" y="599342"/>
            <a:ext cx="12191996" cy="626057"/>
          </a:xfrm>
          <a:prstGeom prst="rect">
            <a:avLst/>
          </a:prstGeom>
          <a:solidFill>
            <a:srgbClr val="0099CC"/>
          </a:solidFill>
        </p:spPr>
      </p:pic>
      <p:pic>
        <p:nvPicPr>
          <p:cNvPr id="14" name="Picture 13" descr="1100d56c-e5d3-430f-ba19-06d72643180f.png">
            <a:extLst>
              <a:ext uri="{FF2B5EF4-FFF2-40B4-BE49-F238E27FC236}">
                <a16:creationId xmlns:a16="http://schemas.microsoft.com/office/drawing/2014/main" id="{99F8D4F6-2146-EA8A-4E54-2AE2DFC93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1775" y="151824"/>
            <a:ext cx="1285875" cy="913632"/>
          </a:xfrm>
          <a:prstGeom prst="rect">
            <a:avLst/>
          </a:prstGeom>
        </p:spPr>
      </p:pic>
      <p:sp>
        <p:nvSpPr>
          <p:cNvPr id="15" name="Slide Number Placeholder 28">
            <a:extLst>
              <a:ext uri="{FF2B5EF4-FFF2-40B4-BE49-F238E27FC236}">
                <a16:creationId xmlns:a16="http://schemas.microsoft.com/office/drawing/2014/main" id="{1DC1019A-EFC6-CD88-5613-83B03E91F6D9}"/>
              </a:ext>
            </a:extLst>
          </p:cNvPr>
          <p:cNvSpPr txBox="1">
            <a:spLocks/>
          </p:cNvSpPr>
          <p:nvPr/>
        </p:nvSpPr>
        <p:spPr>
          <a:xfrm>
            <a:off x="6305550" y="6585989"/>
            <a:ext cx="5705475" cy="2720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3B11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lide Number Placeholder 28">
            <a:extLst>
              <a:ext uri="{FF2B5EF4-FFF2-40B4-BE49-F238E27FC236}">
                <a16:creationId xmlns:a16="http://schemas.microsoft.com/office/drawing/2014/main" id="{7E73D0C9-9478-7A68-4F3E-5454F56B37DD}"/>
              </a:ext>
            </a:extLst>
          </p:cNvPr>
          <p:cNvSpPr txBox="1">
            <a:spLocks/>
          </p:cNvSpPr>
          <p:nvPr/>
        </p:nvSpPr>
        <p:spPr>
          <a:xfrm>
            <a:off x="161925" y="228600"/>
            <a:ext cx="2034623" cy="3707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344930-EEAA-51C6-D702-3959E43B8BF2}"/>
              </a:ext>
            </a:extLst>
          </p:cNvPr>
          <p:cNvSpPr txBox="1">
            <a:spLocks/>
          </p:cNvSpPr>
          <p:nvPr/>
        </p:nvSpPr>
        <p:spPr>
          <a:xfrm>
            <a:off x="1010653" y="1664796"/>
            <a:ext cx="10285996" cy="708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</a:rPr>
              <a:t>b) </a:t>
            </a:r>
            <a:r>
              <a:rPr lang="vi-VN" sz="2800" b="1" dirty="0">
                <a:solidFill>
                  <a:srgbClr val="FF0000"/>
                </a:solidFill>
              </a:rPr>
              <a:t>Thuốc – chất lượng &amp; giá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795E1CD-39C4-C4E9-0DB2-3A21E6BCAB22}"/>
              </a:ext>
            </a:extLst>
          </p:cNvPr>
          <p:cNvSpPr txBox="1">
            <a:spLocks/>
          </p:cNvSpPr>
          <p:nvPr/>
        </p:nvSpPr>
        <p:spPr>
          <a:xfrm>
            <a:off x="895350" y="2533649"/>
            <a:ext cx="10401300" cy="23669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Nhiều cơ sở kiểm nghiệm chưa đạt GLP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bản đấu thầu chưa đồng bộ → lúng túng, thiếu thuốc, vật tư y tế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 thuốc chênh lệch giữa các địa phương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716602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80D55A-47D2-0754-978A-F94A2A280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ABE9F1-40A1-9C3C-3567-947EE511AB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726" y="6392004"/>
            <a:ext cx="12191998" cy="465995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5597184B-57AB-27FD-E154-8CBECAF81519}"/>
              </a:ext>
            </a:extLst>
          </p:cNvPr>
          <p:cNvSpPr txBox="1">
            <a:spLocks/>
          </p:cNvSpPr>
          <p:nvPr/>
        </p:nvSpPr>
        <p:spPr>
          <a:xfrm>
            <a:off x="85725" y="3"/>
            <a:ext cx="12191999" cy="626057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1"/>
                </a:solidFill>
                <a:highlight>
                  <a:srgbClr val="0099FF"/>
                </a:highlight>
              </a:rPr>
              <a:t>                  </a:t>
            </a:r>
            <a:endParaRPr lang="en-US" dirty="0">
              <a:solidFill>
                <a:schemeClr val="accent1"/>
              </a:solidFill>
              <a:highlight>
                <a:srgbClr val="0099FF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2DCF37-3680-1E25-46C5-86B3C14977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5730" y="599345"/>
            <a:ext cx="12191996" cy="626057"/>
          </a:xfrm>
          <a:prstGeom prst="rect">
            <a:avLst/>
          </a:prstGeom>
          <a:solidFill>
            <a:srgbClr val="0099CC"/>
          </a:solidFill>
        </p:spPr>
      </p:pic>
      <p:pic>
        <p:nvPicPr>
          <p:cNvPr id="5" name="Picture 4" descr="1100d56c-e5d3-430f-ba19-06d72643180f.png">
            <a:extLst>
              <a:ext uri="{FF2B5EF4-FFF2-40B4-BE49-F238E27FC236}">
                <a16:creationId xmlns:a16="http://schemas.microsoft.com/office/drawing/2014/main" id="{46A4842A-E5F7-865C-A5AF-6A7B86E35B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501" y="151827"/>
            <a:ext cx="1285875" cy="913632"/>
          </a:xfrm>
          <a:prstGeom prst="rect">
            <a:avLst/>
          </a:prstGeom>
        </p:spPr>
      </p:pic>
      <p:sp>
        <p:nvSpPr>
          <p:cNvPr id="6" name="Slide Number Placeholder 28">
            <a:extLst>
              <a:ext uri="{FF2B5EF4-FFF2-40B4-BE49-F238E27FC236}">
                <a16:creationId xmlns:a16="http://schemas.microsoft.com/office/drawing/2014/main" id="{78A9460C-85A4-7C4E-8450-E43644962EB2}"/>
              </a:ext>
            </a:extLst>
          </p:cNvPr>
          <p:cNvSpPr txBox="1">
            <a:spLocks/>
          </p:cNvSpPr>
          <p:nvPr/>
        </p:nvSpPr>
        <p:spPr>
          <a:xfrm>
            <a:off x="6391276" y="6585992"/>
            <a:ext cx="5705475" cy="2720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3B11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28">
            <a:extLst>
              <a:ext uri="{FF2B5EF4-FFF2-40B4-BE49-F238E27FC236}">
                <a16:creationId xmlns:a16="http://schemas.microsoft.com/office/drawing/2014/main" id="{3C1E51AC-4984-5BA1-4E28-D18AACAD8DAB}"/>
              </a:ext>
            </a:extLst>
          </p:cNvPr>
          <p:cNvSpPr txBox="1">
            <a:spLocks/>
          </p:cNvSpPr>
          <p:nvPr/>
        </p:nvSpPr>
        <p:spPr>
          <a:xfrm>
            <a:off x="247651" y="228603"/>
            <a:ext cx="2034623" cy="3707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0D23C5B-83DB-C902-6BB5-568A4B4F324C}"/>
              </a:ext>
            </a:extLst>
          </p:cNvPr>
          <p:cNvSpPr txBox="1">
            <a:spLocks/>
          </p:cNvSpPr>
          <p:nvPr/>
        </p:nvSpPr>
        <p:spPr>
          <a:xfrm>
            <a:off x="1000125" y="1691518"/>
            <a:ext cx="10372723" cy="778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sỹ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E4B935-F845-7EE1-CE4E-105D30BBED21}"/>
              </a:ext>
            </a:extLst>
          </p:cNvPr>
          <p:cNvSpPr txBox="1">
            <a:spLocks/>
          </p:cNvSpPr>
          <p:nvPr/>
        </p:nvSpPr>
        <p:spPr>
          <a:xfrm>
            <a:off x="819151" y="2664475"/>
            <a:ext cx="10553698" cy="31014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 định thông tuyến giảm vai trò BS gia đình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Đào tạo, cấp chứng chỉ hành nghề chuyên khoa YHGĐ còn thiếu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DV y học gia đình chưa được quỹ BHYT thanh toán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 người dân &amp; nhân viên y tế chưa đầy đủ về mô hình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76302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D9C1E9-7AEB-5E26-9EB0-A2752405B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4B89F9-04F9-39A2-C4AB-800FB64C79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392001"/>
            <a:ext cx="12191998" cy="465995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97866258-24DD-CA67-ADD3-29E9F8B951E8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1999" cy="626057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1"/>
                </a:solidFill>
                <a:highlight>
                  <a:srgbClr val="0099FF"/>
                </a:highlight>
              </a:rPr>
              <a:t>                  </a:t>
            </a:r>
            <a:endParaRPr lang="en-US" dirty="0">
              <a:solidFill>
                <a:schemeClr val="accent1"/>
              </a:solidFill>
              <a:highlight>
                <a:srgbClr val="0099FF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15BFB4-1320-6095-67E4-14EFA17895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" y="599342"/>
            <a:ext cx="12191996" cy="626057"/>
          </a:xfrm>
          <a:prstGeom prst="rect">
            <a:avLst/>
          </a:prstGeom>
          <a:solidFill>
            <a:srgbClr val="0099CC"/>
          </a:solidFill>
        </p:spPr>
      </p:pic>
      <p:pic>
        <p:nvPicPr>
          <p:cNvPr id="5" name="Picture 4" descr="1100d56c-e5d3-430f-ba19-06d72643180f.png">
            <a:extLst>
              <a:ext uri="{FF2B5EF4-FFF2-40B4-BE49-F238E27FC236}">
                <a16:creationId xmlns:a16="http://schemas.microsoft.com/office/drawing/2014/main" id="{1185EFD6-00B9-B0CA-AE98-AEB5504888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1775" y="151824"/>
            <a:ext cx="1285875" cy="913632"/>
          </a:xfrm>
          <a:prstGeom prst="rect">
            <a:avLst/>
          </a:prstGeom>
        </p:spPr>
      </p:pic>
      <p:sp>
        <p:nvSpPr>
          <p:cNvPr id="6" name="Slide Number Placeholder 28">
            <a:extLst>
              <a:ext uri="{FF2B5EF4-FFF2-40B4-BE49-F238E27FC236}">
                <a16:creationId xmlns:a16="http://schemas.microsoft.com/office/drawing/2014/main" id="{1F9BDABD-423A-08B3-2F2A-598366EDC5B7}"/>
              </a:ext>
            </a:extLst>
          </p:cNvPr>
          <p:cNvSpPr txBox="1">
            <a:spLocks/>
          </p:cNvSpPr>
          <p:nvPr/>
        </p:nvSpPr>
        <p:spPr>
          <a:xfrm>
            <a:off x="6305550" y="6585989"/>
            <a:ext cx="5705475" cy="2720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3B11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28">
            <a:extLst>
              <a:ext uri="{FF2B5EF4-FFF2-40B4-BE49-F238E27FC236}">
                <a16:creationId xmlns:a16="http://schemas.microsoft.com/office/drawing/2014/main" id="{B553AF32-438E-254F-F2AA-A8DDA2CC5CA0}"/>
              </a:ext>
            </a:extLst>
          </p:cNvPr>
          <p:cNvSpPr txBox="1">
            <a:spLocks/>
          </p:cNvSpPr>
          <p:nvPr/>
        </p:nvSpPr>
        <p:spPr>
          <a:xfrm>
            <a:off x="161925" y="228600"/>
            <a:ext cx="2034623" cy="3707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D6A8B89-8488-9D0A-0739-8DFE14C09427}"/>
              </a:ext>
            </a:extLst>
          </p:cNvPr>
          <p:cNvSpPr txBox="1">
            <a:spLocks/>
          </p:cNvSpPr>
          <p:nvPr/>
        </p:nvSpPr>
        <p:spPr>
          <a:xfrm>
            <a:off x="676274" y="3429000"/>
            <a:ext cx="10829926" cy="28030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lực thanh tra ít, phải kiêm nhiệm nhiều lĩnh vực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Luật BHYT chưa rõ về giám định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Chất lượng dữ liệu KCB chưa đảm bảo, quy định giao dịch điện tử chưa đầy đủ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Thanh toán KCB BHYT máy mượn/đặt còn vướng</a:t>
            </a:r>
          </a:p>
          <a:p>
            <a:endParaRPr lang="vi-V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4A684C-DF08-A868-A40B-50BD27C693C0}"/>
              </a:ext>
            </a:extLst>
          </p:cNvPr>
          <p:cNvSpPr txBox="1"/>
          <p:nvPr/>
        </p:nvSpPr>
        <p:spPr>
          <a:xfrm>
            <a:off x="676274" y="1402015"/>
            <a:ext cx="1082992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 Đối với nhiệm vụ “xử lý nghiêm minh các hành vi vi phạm pháp luật về khám, chữa bệnh và BHYT” và </a:t>
            </a:r>
            <a:r>
              <a:rPr lang="it-IT" sz="2800" b="1" spc="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 vụ “tăng cường năng lực quản lý nhà nước và giám định BHYT, nâng cao hiệu quả hoạt động của bộ máy thực hiện BHYT”</a:t>
            </a:r>
            <a:endParaRPr lang="en-US" sz="2800" dirty="0">
              <a:solidFill>
                <a:srgbClr val="0000FF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182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BFF67F-AD27-5987-1D37-FF52E17E2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BE24BF-2ABD-E224-1789-B3043F02AC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392001"/>
            <a:ext cx="12191998" cy="465995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4E4423FC-D5E6-A4BA-9A8A-F98D23195467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1999" cy="626057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1"/>
                </a:solidFill>
                <a:highlight>
                  <a:srgbClr val="0099FF"/>
                </a:highlight>
              </a:rPr>
              <a:t>                  </a:t>
            </a:r>
            <a:endParaRPr lang="en-US" dirty="0">
              <a:solidFill>
                <a:schemeClr val="accent1"/>
              </a:solidFill>
              <a:highlight>
                <a:srgbClr val="0099FF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98E770-F0E8-E305-422D-06B3BCAD37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" y="599342"/>
            <a:ext cx="12191996" cy="626057"/>
          </a:xfrm>
          <a:prstGeom prst="rect">
            <a:avLst/>
          </a:prstGeom>
          <a:solidFill>
            <a:srgbClr val="0099CC"/>
          </a:solidFill>
        </p:spPr>
      </p:pic>
      <p:pic>
        <p:nvPicPr>
          <p:cNvPr id="5" name="Picture 4" descr="1100d56c-e5d3-430f-ba19-06d72643180f.png">
            <a:extLst>
              <a:ext uri="{FF2B5EF4-FFF2-40B4-BE49-F238E27FC236}">
                <a16:creationId xmlns:a16="http://schemas.microsoft.com/office/drawing/2014/main" id="{8B9FA4E9-3B4C-345F-B345-722E6623EF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1775" y="151824"/>
            <a:ext cx="1285875" cy="913632"/>
          </a:xfrm>
          <a:prstGeom prst="rect">
            <a:avLst/>
          </a:prstGeom>
        </p:spPr>
      </p:pic>
      <p:sp>
        <p:nvSpPr>
          <p:cNvPr id="6" name="Slide Number Placeholder 28">
            <a:extLst>
              <a:ext uri="{FF2B5EF4-FFF2-40B4-BE49-F238E27FC236}">
                <a16:creationId xmlns:a16="http://schemas.microsoft.com/office/drawing/2014/main" id="{8675FB3E-B934-67D7-4FBE-3EFADB622365}"/>
              </a:ext>
            </a:extLst>
          </p:cNvPr>
          <p:cNvSpPr txBox="1">
            <a:spLocks/>
          </p:cNvSpPr>
          <p:nvPr/>
        </p:nvSpPr>
        <p:spPr>
          <a:xfrm>
            <a:off x="6305550" y="6585989"/>
            <a:ext cx="5705475" cy="2720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3B11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28">
            <a:extLst>
              <a:ext uri="{FF2B5EF4-FFF2-40B4-BE49-F238E27FC236}">
                <a16:creationId xmlns:a16="http://schemas.microsoft.com/office/drawing/2014/main" id="{6947FF3C-1213-570E-5CCB-0AA260BC46DB}"/>
              </a:ext>
            </a:extLst>
          </p:cNvPr>
          <p:cNvSpPr txBox="1">
            <a:spLocks/>
          </p:cNvSpPr>
          <p:nvPr/>
        </p:nvSpPr>
        <p:spPr>
          <a:xfrm>
            <a:off x="161925" y="228600"/>
            <a:ext cx="2034623" cy="3707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59CA66-7B83-7FBC-15C6-A8D53BD5BE79}"/>
              </a:ext>
            </a:extLst>
          </p:cNvPr>
          <p:cNvSpPr txBox="1">
            <a:spLocks/>
          </p:cNvSpPr>
          <p:nvPr/>
        </p:nvSpPr>
        <p:spPr>
          <a:xfrm>
            <a:off x="818706" y="3843244"/>
            <a:ext cx="10700193" cy="18209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địa phương còn mang tính hình thức, chưa tương xứng với vai trò chính sách an sinh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Cần đẩy mạnh truyền thông, đa dạng hóa hình thức</a:t>
            </a:r>
          </a:p>
          <a:p>
            <a:endParaRPr lang="vi-V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EC00E5-58B7-7156-3BAB-1F7934CEAAF7}"/>
              </a:ext>
            </a:extLst>
          </p:cNvPr>
          <p:cNvSpPr txBox="1"/>
          <p:nvPr/>
        </p:nvSpPr>
        <p:spPr>
          <a:xfrm>
            <a:off x="818707" y="1402487"/>
            <a:ext cx="1070019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Đối với nhiệm vụ “Phát huy trách nhiệm của các cấp, các ngành, chính quyền địa phương, Mặt trận Tổ quốc Việt Nam và các tổ chức CT - XH, tổ chức XH trong việc tuyên truyền, vận động nhân dân chủ động thực hiện chính sách, pháp luật về BHYT, tham gia BHYT, tiến tới BHYT toàn dân”</a:t>
            </a:r>
            <a:endParaRPr lang="en-US" sz="2800" dirty="0">
              <a:solidFill>
                <a:srgbClr val="0000FF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201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228126-7046-B1AC-4565-03D735DB3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8">
            <a:extLst>
              <a:ext uri="{FF2B5EF4-FFF2-40B4-BE49-F238E27FC236}">
                <a16:creationId xmlns:a16="http://schemas.microsoft.com/office/drawing/2014/main" id="{C568474B-32EB-335C-DC5A-67C34636F892}"/>
              </a:ext>
            </a:extLst>
          </p:cNvPr>
          <p:cNvSpPr txBox="1">
            <a:spLocks/>
          </p:cNvSpPr>
          <p:nvPr/>
        </p:nvSpPr>
        <p:spPr>
          <a:xfrm>
            <a:off x="6305550" y="6585989"/>
            <a:ext cx="5705475" cy="2720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3B11D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29487F-8CEF-40E0-DECB-F1792D352C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392001"/>
            <a:ext cx="12191998" cy="465995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0CD17B76-1FAA-DB3F-21CF-B7F7E21B3FF9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1999" cy="626057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1"/>
                </a:solidFill>
                <a:highlight>
                  <a:srgbClr val="0099FF"/>
                </a:highlight>
              </a:rPr>
              <a:t>                  </a:t>
            </a:r>
            <a:endParaRPr lang="en-US" dirty="0">
              <a:solidFill>
                <a:schemeClr val="accent1"/>
              </a:solidFill>
              <a:highlight>
                <a:srgbClr val="0099FF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F88C34-E678-4922-2F0E-BAF7720EB313}"/>
              </a:ext>
            </a:extLst>
          </p:cNvPr>
          <p:cNvSpPr txBox="1"/>
          <p:nvPr/>
        </p:nvSpPr>
        <p:spPr>
          <a:xfrm>
            <a:off x="396815" y="1371857"/>
            <a:ext cx="11614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LÝ DO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68/2013/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QH13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0E3C3A-0EBB-610D-B2D3-CB142DEA24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" y="599342"/>
            <a:ext cx="12191996" cy="626057"/>
          </a:xfrm>
          <a:prstGeom prst="rect">
            <a:avLst/>
          </a:prstGeom>
          <a:solidFill>
            <a:srgbClr val="0099CC"/>
          </a:solidFill>
        </p:spPr>
      </p:pic>
      <p:pic>
        <p:nvPicPr>
          <p:cNvPr id="14" name="Picture 13" descr="1100d56c-e5d3-430f-ba19-06d72643180f.png">
            <a:extLst>
              <a:ext uri="{FF2B5EF4-FFF2-40B4-BE49-F238E27FC236}">
                <a16:creationId xmlns:a16="http://schemas.microsoft.com/office/drawing/2014/main" id="{F8FCCDD7-C763-92B3-8860-5BD18699AD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1775" y="151824"/>
            <a:ext cx="1285875" cy="9136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D59C37B-47F5-44DF-9CA5-1A995D9EBB6A}"/>
              </a:ext>
            </a:extLst>
          </p:cNvPr>
          <p:cNvSpPr txBox="1"/>
          <p:nvPr/>
        </p:nvSpPr>
        <p:spPr>
          <a:xfrm>
            <a:off x="523875" y="2003495"/>
            <a:ext cx="11058525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vi-VN" sz="2800" b="1" dirty="0">
                <a:latin typeface="+mj-lt"/>
              </a:rPr>
              <a:t>Việc tổng kết Nghị quyết số 68/2013/QH13 là cần thiết để Quốc hội xem xét, quyết định việc hoàn thành các chỉ tiêu, nhiệm vụ tại Nghị quyết và định hướng giai đoạn tiếp theo.</a:t>
            </a:r>
            <a:endParaRPr lang="en-US" sz="2800" b="1" dirty="0">
              <a:latin typeface="+mj-lt"/>
            </a:endParaRP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Quốc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Bảo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năm 2024 có hiệu lực 01/7/2025, nhiều quy định mới, thay đổi đối tượng và cách thức tổ chức BHYT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Bảo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Slide Number Placeholder 28">
            <a:extLst>
              <a:ext uri="{FF2B5EF4-FFF2-40B4-BE49-F238E27FC236}">
                <a16:creationId xmlns:a16="http://schemas.microsoft.com/office/drawing/2014/main" id="{61D6DE8D-B925-3C88-20C8-5C4B21E166B5}"/>
              </a:ext>
            </a:extLst>
          </p:cNvPr>
          <p:cNvSpPr txBox="1">
            <a:spLocks/>
          </p:cNvSpPr>
          <p:nvPr/>
        </p:nvSpPr>
        <p:spPr>
          <a:xfrm>
            <a:off x="6305550" y="6585989"/>
            <a:ext cx="5705475" cy="2720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3B11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lide Number Placeholder 28">
            <a:extLst>
              <a:ext uri="{FF2B5EF4-FFF2-40B4-BE49-F238E27FC236}">
                <a16:creationId xmlns:a16="http://schemas.microsoft.com/office/drawing/2014/main" id="{9B355D54-595E-3EBA-BC32-72646F29F715}"/>
              </a:ext>
            </a:extLst>
          </p:cNvPr>
          <p:cNvSpPr txBox="1">
            <a:spLocks/>
          </p:cNvSpPr>
          <p:nvPr/>
        </p:nvSpPr>
        <p:spPr>
          <a:xfrm>
            <a:off x="161925" y="228600"/>
            <a:ext cx="2034623" cy="3707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119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967312-AF4A-7EB5-0D92-027499663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4D9FD7-BB76-9215-384A-97992D1715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392001"/>
            <a:ext cx="12191998" cy="465995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7C0C91C9-6D58-ADE9-F1C9-B24D94AFD01B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1999" cy="626057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1"/>
                </a:solidFill>
                <a:highlight>
                  <a:srgbClr val="0099FF"/>
                </a:highlight>
              </a:rPr>
              <a:t>                  </a:t>
            </a:r>
            <a:endParaRPr lang="en-US" dirty="0">
              <a:solidFill>
                <a:schemeClr val="accent1"/>
              </a:solidFill>
              <a:highlight>
                <a:srgbClr val="0099FF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06E2A5-C1DB-B52C-D4F4-D0F0F8690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" y="599342"/>
            <a:ext cx="12191996" cy="626057"/>
          </a:xfrm>
          <a:prstGeom prst="rect">
            <a:avLst/>
          </a:prstGeom>
          <a:solidFill>
            <a:srgbClr val="0099CC"/>
          </a:solidFill>
        </p:spPr>
      </p:pic>
      <p:pic>
        <p:nvPicPr>
          <p:cNvPr id="5" name="Picture 4" descr="1100d56c-e5d3-430f-ba19-06d72643180f.png">
            <a:extLst>
              <a:ext uri="{FF2B5EF4-FFF2-40B4-BE49-F238E27FC236}">
                <a16:creationId xmlns:a16="http://schemas.microsoft.com/office/drawing/2014/main" id="{E28288A4-C899-0A1C-FB75-61C161823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1775" y="151824"/>
            <a:ext cx="1285875" cy="913632"/>
          </a:xfrm>
          <a:prstGeom prst="rect">
            <a:avLst/>
          </a:prstGeom>
        </p:spPr>
      </p:pic>
      <p:sp>
        <p:nvSpPr>
          <p:cNvPr id="6" name="Slide Number Placeholder 28">
            <a:extLst>
              <a:ext uri="{FF2B5EF4-FFF2-40B4-BE49-F238E27FC236}">
                <a16:creationId xmlns:a16="http://schemas.microsoft.com/office/drawing/2014/main" id="{F5880DC7-56DE-94DC-A71F-0C896DE9CC7E}"/>
              </a:ext>
            </a:extLst>
          </p:cNvPr>
          <p:cNvSpPr txBox="1">
            <a:spLocks/>
          </p:cNvSpPr>
          <p:nvPr/>
        </p:nvSpPr>
        <p:spPr>
          <a:xfrm>
            <a:off x="6305550" y="6585989"/>
            <a:ext cx="5705475" cy="2720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3B11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28">
            <a:extLst>
              <a:ext uri="{FF2B5EF4-FFF2-40B4-BE49-F238E27FC236}">
                <a16:creationId xmlns:a16="http://schemas.microsoft.com/office/drawing/2014/main" id="{501A727D-01F8-9174-F89A-D59B0C1D8A6C}"/>
              </a:ext>
            </a:extLst>
          </p:cNvPr>
          <p:cNvSpPr txBox="1">
            <a:spLocks/>
          </p:cNvSpPr>
          <p:nvPr/>
        </p:nvSpPr>
        <p:spPr>
          <a:xfrm>
            <a:off x="161925" y="228600"/>
            <a:ext cx="2034623" cy="3707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306080-F706-748D-E0D8-E3EDECEFAEB7}"/>
              </a:ext>
            </a:extLst>
          </p:cNvPr>
          <p:cNvSpPr txBox="1"/>
          <p:nvPr/>
        </p:nvSpPr>
        <p:spPr>
          <a:xfrm>
            <a:off x="3251799" y="1303585"/>
            <a:ext cx="6107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67417AC-F23C-85F5-6E98-F7FC5D9918C9}"/>
              </a:ext>
            </a:extLst>
          </p:cNvPr>
          <p:cNvSpPr txBox="1">
            <a:spLocks/>
          </p:cNvSpPr>
          <p:nvPr/>
        </p:nvSpPr>
        <p:spPr>
          <a:xfrm>
            <a:off x="457199" y="2020793"/>
            <a:ext cx="11220451" cy="4105370"/>
          </a:xfrm>
          <a:prstGeom prst="rect">
            <a:avLst/>
          </a:prstGeom>
        </p:spPr>
        <p:txBody>
          <a:bodyPr wrap="square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Tiếp tục quan tâm, tăng cường giám sát việc thực hiện chính sách, pháp luật về BHYT tại các địa phương.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 tư cho y tế cơ sở, mở rộng diện bao phủ BHYT, đảm bảo quyền lợi người tham gia BHYT.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đúng quy định về giám định, tạm ứng, thanh quyết toán chi phí khám bệnh, chữa bệnh BHYT.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Bảo đảm quản lý, sử dụng hiệu quả Quỹ BHYT; đảm bảo quyền lợi người dân theo quy định pháp luật.</a:t>
            </a:r>
          </a:p>
        </p:txBody>
      </p:sp>
    </p:spTree>
    <p:extLst>
      <p:ext uri="{BB962C8B-B14F-4D97-AF65-F5344CB8AC3E}">
        <p14:creationId xmlns:p14="http://schemas.microsoft.com/office/powerpoint/2010/main" val="767530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E44D5C-A0F5-240B-DCA7-0DDFD7EAA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65542BB-08E9-114F-4037-D5B81267F6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392001"/>
            <a:ext cx="12191998" cy="465995"/>
          </a:xfrm>
          <a:prstGeom prst="rect">
            <a:avLst/>
          </a:prstGeom>
        </p:spPr>
      </p:pic>
      <p:sp>
        <p:nvSpPr>
          <p:cNvPr id="21" name="Title 7">
            <a:extLst>
              <a:ext uri="{FF2B5EF4-FFF2-40B4-BE49-F238E27FC236}">
                <a16:creationId xmlns:a16="http://schemas.microsoft.com/office/drawing/2014/main" id="{F94BD0DD-02BF-2008-7532-6A6894728480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1999" cy="626057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1"/>
                </a:solidFill>
                <a:highlight>
                  <a:srgbClr val="0099FF"/>
                </a:highlight>
              </a:rPr>
              <a:t>                  </a:t>
            </a:r>
            <a:endParaRPr lang="en-US" dirty="0">
              <a:solidFill>
                <a:schemeClr val="accent1"/>
              </a:solidFill>
              <a:highlight>
                <a:srgbClr val="0099FF"/>
              </a:highlight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B209766-4DA3-D6A2-9785-6DD382F6A0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" y="599342"/>
            <a:ext cx="12191996" cy="626057"/>
          </a:xfrm>
          <a:prstGeom prst="rect">
            <a:avLst/>
          </a:prstGeom>
          <a:solidFill>
            <a:srgbClr val="0099CC"/>
          </a:solidFill>
        </p:spPr>
      </p:pic>
      <p:pic>
        <p:nvPicPr>
          <p:cNvPr id="23" name="Picture 22" descr="1100d56c-e5d3-430f-ba19-06d72643180f.png">
            <a:extLst>
              <a:ext uri="{FF2B5EF4-FFF2-40B4-BE49-F238E27FC236}">
                <a16:creationId xmlns:a16="http://schemas.microsoft.com/office/drawing/2014/main" id="{D5032759-A5C4-486B-CBDA-72CE690E5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1775" y="151824"/>
            <a:ext cx="1285875" cy="913632"/>
          </a:xfrm>
          <a:prstGeom prst="rect">
            <a:avLst/>
          </a:prstGeom>
        </p:spPr>
      </p:pic>
      <p:sp>
        <p:nvSpPr>
          <p:cNvPr id="24" name="Slide Number Placeholder 28">
            <a:extLst>
              <a:ext uri="{FF2B5EF4-FFF2-40B4-BE49-F238E27FC236}">
                <a16:creationId xmlns:a16="http://schemas.microsoft.com/office/drawing/2014/main" id="{D8E6D86B-01FA-C32E-C69C-96180767D474}"/>
              </a:ext>
            </a:extLst>
          </p:cNvPr>
          <p:cNvSpPr txBox="1">
            <a:spLocks/>
          </p:cNvSpPr>
          <p:nvPr/>
        </p:nvSpPr>
        <p:spPr>
          <a:xfrm>
            <a:off x="6305550" y="6585989"/>
            <a:ext cx="5705475" cy="2720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3B11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lide Number Placeholder 28">
            <a:extLst>
              <a:ext uri="{FF2B5EF4-FFF2-40B4-BE49-F238E27FC236}">
                <a16:creationId xmlns:a16="http://schemas.microsoft.com/office/drawing/2014/main" id="{86983194-BAC4-CCCC-36F9-AC95E1C3ED3F}"/>
              </a:ext>
            </a:extLst>
          </p:cNvPr>
          <p:cNvSpPr txBox="1">
            <a:spLocks/>
          </p:cNvSpPr>
          <p:nvPr/>
        </p:nvSpPr>
        <p:spPr>
          <a:xfrm>
            <a:off x="161925" y="228600"/>
            <a:ext cx="2034623" cy="3707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07054F-8E4D-9604-82F5-8E22CEBE878F}"/>
              </a:ext>
            </a:extLst>
          </p:cNvPr>
          <p:cNvSpPr txBox="1"/>
          <p:nvPr/>
        </p:nvSpPr>
        <p:spPr>
          <a:xfrm>
            <a:off x="724620" y="2340269"/>
            <a:ext cx="10800272" cy="2404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defRPr sz="2000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68/2013/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QH13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Quốc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BHYT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BHYT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2023–2024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Slide Number Placeholder 28">
            <a:extLst>
              <a:ext uri="{FF2B5EF4-FFF2-40B4-BE49-F238E27FC236}">
                <a16:creationId xmlns:a16="http://schemas.microsoft.com/office/drawing/2014/main" id="{B42CD2F0-0104-6BDB-1AAD-E4592A1D8EA0}"/>
              </a:ext>
            </a:extLst>
          </p:cNvPr>
          <p:cNvSpPr txBox="1">
            <a:spLocks/>
          </p:cNvSpPr>
          <p:nvPr/>
        </p:nvSpPr>
        <p:spPr>
          <a:xfrm>
            <a:off x="9115425" y="6547889"/>
            <a:ext cx="2552700" cy="2720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rgbClr val="3B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b="1" dirty="0">
                <a:solidFill>
                  <a:srgbClr val="3B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Bảo </a:t>
            </a:r>
            <a:r>
              <a:rPr lang="en-US" b="1" dirty="0" err="1">
                <a:solidFill>
                  <a:srgbClr val="3B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b="1" dirty="0">
                <a:solidFill>
                  <a:srgbClr val="3B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b="1" dirty="0" err="1">
                <a:solidFill>
                  <a:srgbClr val="3B11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b="1" dirty="0">
              <a:solidFill>
                <a:srgbClr val="3B11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6780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8C0407-3376-0E84-CD35-82D6D9CA9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318462-5F70-4A3C-19C2-8B9EB2235A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392001"/>
            <a:ext cx="12191998" cy="465995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2B119BBB-1EFB-B47A-B3F1-60876079025A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1999" cy="626057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1"/>
                </a:solidFill>
                <a:highlight>
                  <a:srgbClr val="0099FF"/>
                </a:highlight>
              </a:rPr>
              <a:t>                  </a:t>
            </a:r>
            <a:endParaRPr lang="en-US" dirty="0">
              <a:solidFill>
                <a:schemeClr val="accent1"/>
              </a:solidFill>
              <a:highlight>
                <a:srgbClr val="0099FF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69CE28-531B-626C-8247-15F9A60264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" y="599342"/>
            <a:ext cx="12191996" cy="626057"/>
          </a:xfrm>
          <a:prstGeom prst="rect">
            <a:avLst/>
          </a:prstGeom>
          <a:solidFill>
            <a:srgbClr val="0099CC"/>
          </a:solidFill>
        </p:spPr>
      </p:pic>
      <p:pic>
        <p:nvPicPr>
          <p:cNvPr id="5" name="Picture 4" descr="1100d56c-e5d3-430f-ba19-06d72643180f.png">
            <a:extLst>
              <a:ext uri="{FF2B5EF4-FFF2-40B4-BE49-F238E27FC236}">
                <a16:creationId xmlns:a16="http://schemas.microsoft.com/office/drawing/2014/main" id="{D4D19BDA-C42F-7EB6-6ABC-231F2358A1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1775" y="151824"/>
            <a:ext cx="1285875" cy="913632"/>
          </a:xfrm>
          <a:prstGeom prst="rect">
            <a:avLst/>
          </a:prstGeom>
        </p:spPr>
      </p:pic>
      <p:pic>
        <p:nvPicPr>
          <p:cNvPr id="6" name="Picture 5" descr="A logo with a snake and a star&#10;&#10;Description automatically generated">
            <a:extLst>
              <a:ext uri="{FF2B5EF4-FFF2-40B4-BE49-F238E27FC236}">
                <a16:creationId xmlns:a16="http://schemas.microsoft.com/office/drawing/2014/main" id="{CD7F0F87-2B16-3F76-09FC-F4F370BAA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3046" y="1381149"/>
            <a:ext cx="4065904" cy="2886791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65687EAA-E0D9-D79B-4488-BF40F997F713}"/>
              </a:ext>
            </a:extLst>
          </p:cNvPr>
          <p:cNvSpPr/>
          <p:nvPr/>
        </p:nvSpPr>
        <p:spPr>
          <a:xfrm>
            <a:off x="1885951" y="4423690"/>
            <a:ext cx="8086724" cy="872209"/>
          </a:xfrm>
          <a:prstGeom prst="rect">
            <a:avLst/>
          </a:prstGeom>
          <a:blipFill>
            <a:blip r:embed="rId7" cstate="print">
              <a:duotone>
                <a:prstClr val="black"/>
                <a:srgbClr val="0070C0">
                  <a:tint val="45000"/>
                  <a:satMod val="400000"/>
                </a:srgb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FF00"/>
              </a:solidFill>
            </a:endParaRPr>
          </a:p>
        </p:txBody>
      </p:sp>
      <p:sp>
        <p:nvSpPr>
          <p:cNvPr id="9" name="Slide Number Placeholder 28">
            <a:extLst>
              <a:ext uri="{FF2B5EF4-FFF2-40B4-BE49-F238E27FC236}">
                <a16:creationId xmlns:a16="http://schemas.microsoft.com/office/drawing/2014/main" id="{5E5F6A4D-408C-89AE-2543-828541E2FD4E}"/>
              </a:ext>
            </a:extLst>
          </p:cNvPr>
          <p:cNvSpPr txBox="1">
            <a:spLocks/>
          </p:cNvSpPr>
          <p:nvPr/>
        </p:nvSpPr>
        <p:spPr>
          <a:xfrm>
            <a:off x="161925" y="228600"/>
            <a:ext cx="2034623" cy="3707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181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EE3836-0F5B-9365-8EB4-F91AD053F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8">
            <a:extLst>
              <a:ext uri="{FF2B5EF4-FFF2-40B4-BE49-F238E27FC236}">
                <a16:creationId xmlns:a16="http://schemas.microsoft.com/office/drawing/2014/main" id="{B01C1604-DF6C-86F7-5AB8-7465EF1DB3AF}"/>
              </a:ext>
            </a:extLst>
          </p:cNvPr>
          <p:cNvSpPr txBox="1">
            <a:spLocks/>
          </p:cNvSpPr>
          <p:nvPr/>
        </p:nvSpPr>
        <p:spPr>
          <a:xfrm>
            <a:off x="6305550" y="6585989"/>
            <a:ext cx="5705475" cy="2720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3B11D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A3D1C2-A273-5F4D-B256-B5A92BE768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392001"/>
            <a:ext cx="12191998" cy="465995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DF02A9A0-6F32-7D94-9120-8D4505FA7DC8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1999" cy="626057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highlight>
                  <a:srgbClr val="0099FF"/>
                </a:highlight>
                <a:uLnTx/>
                <a:uFillTx/>
                <a:latin typeface="Calibri"/>
                <a:ea typeface="+mn-ea"/>
                <a:cs typeface="+mn-cs"/>
              </a:rPr>
              <a:t>                 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highlight>
                <a:srgbClr val="0099FF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A552A9-B245-0A58-1029-746E838704F7}"/>
              </a:ext>
            </a:extLst>
          </p:cNvPr>
          <p:cNvSpPr txBox="1"/>
          <p:nvPr/>
        </p:nvSpPr>
        <p:spPr>
          <a:xfrm>
            <a:off x="396815" y="1371857"/>
            <a:ext cx="11614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LÝ DO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68/2013/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QH13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7B29B8-C80C-141B-6D3E-CD4E6ECBE1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" y="599342"/>
            <a:ext cx="12191996" cy="626057"/>
          </a:xfrm>
          <a:prstGeom prst="rect">
            <a:avLst/>
          </a:prstGeom>
          <a:solidFill>
            <a:srgbClr val="0099CC"/>
          </a:solidFill>
        </p:spPr>
      </p:pic>
      <p:pic>
        <p:nvPicPr>
          <p:cNvPr id="6" name="Picture 5" descr="1100d56c-e5d3-430f-ba19-06d72643180f.png">
            <a:extLst>
              <a:ext uri="{FF2B5EF4-FFF2-40B4-BE49-F238E27FC236}">
                <a16:creationId xmlns:a16="http://schemas.microsoft.com/office/drawing/2014/main" id="{AD0DCA6D-9B3E-765F-1557-8D26EB0A29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1775" y="151824"/>
            <a:ext cx="1285875" cy="913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0BF23F-B81A-D32A-AE63-BB93313EB2F2}"/>
              </a:ext>
            </a:extLst>
          </p:cNvPr>
          <p:cNvSpPr txBox="1"/>
          <p:nvPr/>
        </p:nvSpPr>
        <p:spPr>
          <a:xfrm>
            <a:off x="523875" y="2131831"/>
            <a:ext cx="11058525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Sắp xếp lại chính quyền địa phương và thay đổi yêu cầu, nhiệm vụ quản lý nhà nước trong lĩnh vực bảo hiểm y tế đặt ra yêu cầu mới về thể chế, chính sách.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Việc tổng kết Nghị quyết 68/2013/QH13 là cơ sở chuyển sang giai đoạn mới trong thực hiện chính sách, pháp luật về bảo hiểm y tế.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chỉ đạo mới của Bộ Chính trị, Ban Bí thư về bảo hiểm y tế, cần rà soát và đề xuất chính sách phù hợp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28">
            <a:extLst>
              <a:ext uri="{FF2B5EF4-FFF2-40B4-BE49-F238E27FC236}">
                <a16:creationId xmlns:a16="http://schemas.microsoft.com/office/drawing/2014/main" id="{30F2DE9D-C1D2-64B9-59D6-284652CCC523}"/>
              </a:ext>
            </a:extLst>
          </p:cNvPr>
          <p:cNvSpPr txBox="1">
            <a:spLocks/>
          </p:cNvSpPr>
          <p:nvPr/>
        </p:nvSpPr>
        <p:spPr>
          <a:xfrm>
            <a:off x="6305550" y="6585989"/>
            <a:ext cx="5705475" cy="2720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3B11D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28">
            <a:extLst>
              <a:ext uri="{FF2B5EF4-FFF2-40B4-BE49-F238E27FC236}">
                <a16:creationId xmlns:a16="http://schemas.microsoft.com/office/drawing/2014/main" id="{76437D80-4A57-E891-C20E-582FE881556A}"/>
              </a:ext>
            </a:extLst>
          </p:cNvPr>
          <p:cNvSpPr txBox="1">
            <a:spLocks/>
          </p:cNvSpPr>
          <p:nvPr/>
        </p:nvSpPr>
        <p:spPr>
          <a:xfrm>
            <a:off x="161925" y="228600"/>
            <a:ext cx="2034623" cy="3707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36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813AF8-B93C-7704-5B1C-4637D3661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E720AA-4E28-5780-0D21-FBAA8C2813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392001"/>
            <a:ext cx="12191998" cy="465995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9340544D-33F0-402C-3B93-56E50E9C28A2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1999" cy="626057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1"/>
                </a:solidFill>
                <a:highlight>
                  <a:srgbClr val="0099FF"/>
                </a:highlight>
              </a:rPr>
              <a:t>                  </a:t>
            </a:r>
            <a:endParaRPr lang="en-US" dirty="0">
              <a:solidFill>
                <a:schemeClr val="accent1"/>
              </a:solidFill>
              <a:highlight>
                <a:srgbClr val="0099FF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CE15BD-2040-B33F-07C3-A79DC041D054}"/>
              </a:ext>
            </a:extLst>
          </p:cNvPr>
          <p:cNvSpPr txBox="1"/>
          <p:nvPr/>
        </p:nvSpPr>
        <p:spPr>
          <a:xfrm>
            <a:off x="1403072" y="1826886"/>
            <a:ext cx="9385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CÁC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VỤ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287C88-FB6A-884D-D32D-9B8BBE2E2E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" y="599342"/>
            <a:ext cx="12191996" cy="626057"/>
          </a:xfrm>
          <a:prstGeom prst="rect">
            <a:avLst/>
          </a:prstGeom>
          <a:solidFill>
            <a:srgbClr val="0099CC"/>
          </a:solidFill>
        </p:spPr>
      </p:pic>
      <p:pic>
        <p:nvPicPr>
          <p:cNvPr id="6" name="Picture 5" descr="1100d56c-e5d3-430f-ba19-06d72643180f.png">
            <a:extLst>
              <a:ext uri="{FF2B5EF4-FFF2-40B4-BE49-F238E27FC236}">
                <a16:creationId xmlns:a16="http://schemas.microsoft.com/office/drawing/2014/main" id="{C607B6CF-EB7A-647A-4F49-30180C6084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1775" y="151824"/>
            <a:ext cx="1285875" cy="913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CAA352-B5D7-A3B7-95E0-DD779A6A3831}"/>
              </a:ext>
            </a:extLst>
          </p:cNvPr>
          <p:cNvSpPr txBox="1"/>
          <p:nvPr/>
        </p:nvSpPr>
        <p:spPr>
          <a:xfrm>
            <a:off x="752475" y="2685316"/>
            <a:ext cx="1101089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68/2013/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QH13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QUẢ THỰC HIỆN NGHỊ QUYẾT SỐ 68/2013/QH13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28">
            <a:extLst>
              <a:ext uri="{FF2B5EF4-FFF2-40B4-BE49-F238E27FC236}">
                <a16:creationId xmlns:a16="http://schemas.microsoft.com/office/drawing/2014/main" id="{724F1D4B-791F-733C-0FC1-C4F3CFFA6FA0}"/>
              </a:ext>
            </a:extLst>
          </p:cNvPr>
          <p:cNvSpPr txBox="1">
            <a:spLocks/>
          </p:cNvSpPr>
          <p:nvPr/>
        </p:nvSpPr>
        <p:spPr>
          <a:xfrm>
            <a:off x="6305550" y="6585989"/>
            <a:ext cx="5705475" cy="2720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3B11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28">
            <a:extLst>
              <a:ext uri="{FF2B5EF4-FFF2-40B4-BE49-F238E27FC236}">
                <a16:creationId xmlns:a16="http://schemas.microsoft.com/office/drawing/2014/main" id="{77E27537-CF54-36AE-3336-8F73542D534E}"/>
              </a:ext>
            </a:extLst>
          </p:cNvPr>
          <p:cNvSpPr txBox="1">
            <a:spLocks/>
          </p:cNvSpPr>
          <p:nvPr/>
        </p:nvSpPr>
        <p:spPr>
          <a:xfrm>
            <a:off x="161925" y="228600"/>
            <a:ext cx="2034623" cy="3707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001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D83AC4-2694-DF7E-4F9E-68A373533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E004F4-D13F-32D3-361C-A0FB86FF96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392001"/>
            <a:ext cx="12191998" cy="465995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43E802EB-F984-55AA-776D-1741DBB2CCBF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1999" cy="626057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1"/>
                </a:solidFill>
                <a:highlight>
                  <a:srgbClr val="0099FF"/>
                </a:highlight>
              </a:rPr>
              <a:t>                  </a:t>
            </a:r>
            <a:endParaRPr lang="en-US" dirty="0">
              <a:solidFill>
                <a:schemeClr val="accent1"/>
              </a:solidFill>
              <a:highlight>
                <a:srgbClr val="0099FF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96FF0A-9B8A-266C-E67B-65EBB863A100}"/>
              </a:ext>
            </a:extLst>
          </p:cNvPr>
          <p:cNvSpPr txBox="1"/>
          <p:nvPr/>
        </p:nvSpPr>
        <p:spPr>
          <a:xfrm>
            <a:off x="962026" y="1229678"/>
            <a:ext cx="10353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KHAI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68/2013/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QH13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A96AE6-2358-A424-5E7A-746D23334B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" y="599342"/>
            <a:ext cx="12191996" cy="626057"/>
          </a:xfrm>
          <a:prstGeom prst="rect">
            <a:avLst/>
          </a:prstGeom>
          <a:solidFill>
            <a:srgbClr val="0099CC"/>
          </a:solidFill>
        </p:spPr>
      </p:pic>
      <p:pic>
        <p:nvPicPr>
          <p:cNvPr id="6" name="Picture 5" descr="1100d56c-e5d3-430f-ba19-06d72643180f.png">
            <a:extLst>
              <a:ext uri="{FF2B5EF4-FFF2-40B4-BE49-F238E27FC236}">
                <a16:creationId xmlns:a16="http://schemas.microsoft.com/office/drawing/2014/main" id="{D9A99ADD-E4BD-78FE-AF57-A63E83BF03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1775" y="151824"/>
            <a:ext cx="1285875" cy="913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54EF71-C493-015C-861A-5B24B8BC3314}"/>
              </a:ext>
            </a:extLst>
          </p:cNvPr>
          <p:cNvSpPr txBox="1"/>
          <p:nvPr/>
        </p:nvSpPr>
        <p:spPr>
          <a:xfrm>
            <a:off x="323850" y="2255656"/>
            <a:ext cx="11258550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Triển khai 12 năm (2013–2025) và 02 năm 2023–2024: Chính phủ, Thủ tướng Chính phủ, các Bộ/ngành, địa phương thực hiện cơ bản đầy đủ nhiệm vụ, một số vượt mức chỉ tiêu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Ứng phó COVID-19 (2021–2022): linh hoạt điều hành, kịp thời chuyển hướng chiến lược, duy trì chính sách BHYT, khắc phục khó khăn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Mở rộng BHYT: từ 7,1 triệu người năm 1995 lên 95,5 triệu người năm 2024, đạt 94,29% dân số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63/63 tỉnh, thành phố thành lập Ban Chỉ đạo BHXH, BHYT; 61 tỉnh đưa chỉ tiêu BHYT vào Nghị quyết phát triển KT-XH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28">
            <a:extLst>
              <a:ext uri="{FF2B5EF4-FFF2-40B4-BE49-F238E27FC236}">
                <a16:creationId xmlns:a16="http://schemas.microsoft.com/office/drawing/2014/main" id="{4C6786CA-D2B0-4200-9127-C45F73D579BE}"/>
              </a:ext>
            </a:extLst>
          </p:cNvPr>
          <p:cNvSpPr txBox="1">
            <a:spLocks/>
          </p:cNvSpPr>
          <p:nvPr/>
        </p:nvSpPr>
        <p:spPr>
          <a:xfrm>
            <a:off x="6305550" y="6585989"/>
            <a:ext cx="5705475" cy="2720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3B11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28">
            <a:extLst>
              <a:ext uri="{FF2B5EF4-FFF2-40B4-BE49-F238E27FC236}">
                <a16:creationId xmlns:a16="http://schemas.microsoft.com/office/drawing/2014/main" id="{B932FD06-1402-11E5-BE59-904757E163CC}"/>
              </a:ext>
            </a:extLst>
          </p:cNvPr>
          <p:cNvSpPr txBox="1">
            <a:spLocks/>
          </p:cNvSpPr>
          <p:nvPr/>
        </p:nvSpPr>
        <p:spPr>
          <a:xfrm>
            <a:off x="161925" y="228600"/>
            <a:ext cx="2034623" cy="3707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275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5DA4FD-C3D9-8D0D-5A68-865FD5E30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EA6B8E-7C13-EBEE-6CF6-25E1430A7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392001"/>
            <a:ext cx="12191998" cy="465995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1363098A-99EB-E7B7-C541-D8C20C517C97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1999" cy="626057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1"/>
                </a:solidFill>
                <a:highlight>
                  <a:srgbClr val="0099FF"/>
                </a:highlight>
              </a:rPr>
              <a:t>                  </a:t>
            </a:r>
            <a:endParaRPr lang="en-US" dirty="0">
              <a:solidFill>
                <a:schemeClr val="accent1"/>
              </a:solidFill>
              <a:highlight>
                <a:srgbClr val="0099FF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64A5AA-4A1D-A4FF-5791-EE5A83661C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" y="599342"/>
            <a:ext cx="12191996" cy="626057"/>
          </a:xfrm>
          <a:prstGeom prst="rect">
            <a:avLst/>
          </a:prstGeom>
          <a:solidFill>
            <a:srgbClr val="0099CC"/>
          </a:solidFill>
        </p:spPr>
      </p:pic>
      <p:pic>
        <p:nvPicPr>
          <p:cNvPr id="6" name="Picture 5" descr="1100d56c-e5d3-430f-ba19-06d72643180f.png">
            <a:extLst>
              <a:ext uri="{FF2B5EF4-FFF2-40B4-BE49-F238E27FC236}">
                <a16:creationId xmlns:a16="http://schemas.microsoft.com/office/drawing/2014/main" id="{C4DF816A-F3A7-DB52-D606-7C5A859FAD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1775" y="151824"/>
            <a:ext cx="1285875" cy="913632"/>
          </a:xfrm>
          <a:prstGeom prst="rect">
            <a:avLst/>
          </a:prstGeom>
        </p:spPr>
      </p:pic>
      <p:sp>
        <p:nvSpPr>
          <p:cNvPr id="7" name="Slide Number Placeholder 28">
            <a:extLst>
              <a:ext uri="{FF2B5EF4-FFF2-40B4-BE49-F238E27FC236}">
                <a16:creationId xmlns:a16="http://schemas.microsoft.com/office/drawing/2014/main" id="{477B654A-CD65-3833-729A-001DBDAE05EE}"/>
              </a:ext>
            </a:extLst>
          </p:cNvPr>
          <p:cNvSpPr txBox="1">
            <a:spLocks/>
          </p:cNvSpPr>
          <p:nvPr/>
        </p:nvSpPr>
        <p:spPr>
          <a:xfrm>
            <a:off x="6305550" y="6585989"/>
            <a:ext cx="5705475" cy="2720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3B11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28">
            <a:extLst>
              <a:ext uri="{FF2B5EF4-FFF2-40B4-BE49-F238E27FC236}">
                <a16:creationId xmlns:a16="http://schemas.microsoft.com/office/drawing/2014/main" id="{4AA48FD8-D448-721F-32CA-BBD2970F9B58}"/>
              </a:ext>
            </a:extLst>
          </p:cNvPr>
          <p:cNvSpPr txBox="1">
            <a:spLocks/>
          </p:cNvSpPr>
          <p:nvPr/>
        </p:nvSpPr>
        <p:spPr>
          <a:xfrm>
            <a:off x="161925" y="228600"/>
            <a:ext cx="2034623" cy="3707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96FC7A3E-E2CA-4C78-16C2-3530508C3A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8270140"/>
              </p:ext>
            </p:extLst>
          </p:nvPr>
        </p:nvGraphicFramePr>
        <p:xfrm>
          <a:off x="829554" y="1238238"/>
          <a:ext cx="10590046" cy="5153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579EBC6-A060-262E-DA01-89D7A614B58A}"/>
              </a:ext>
            </a:extLst>
          </p:cNvPr>
          <p:cNvSpPr txBox="1"/>
          <p:nvPr/>
        </p:nvSpPr>
        <p:spPr>
          <a:xfrm>
            <a:off x="1330187" y="640623"/>
            <a:ext cx="9385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LƯỢNG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THAM GIA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TỶ LỆ BAO PHỦ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883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9AF616-4E84-0BC4-A7F2-9D88B3613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36D2A3-7CC6-86EB-D5E1-8D43034E76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392001"/>
            <a:ext cx="12191998" cy="465995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99956895-3792-26F4-67A0-68088C4A136F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1999" cy="626057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1"/>
                </a:solidFill>
                <a:highlight>
                  <a:srgbClr val="0099FF"/>
                </a:highlight>
              </a:rPr>
              <a:t>                  </a:t>
            </a:r>
            <a:endParaRPr lang="en-US" dirty="0">
              <a:solidFill>
                <a:schemeClr val="accent1"/>
              </a:solidFill>
              <a:highlight>
                <a:srgbClr val="0099FF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C8C5C1-A85F-1AC9-9FCF-544FD25B29BD}"/>
              </a:ext>
            </a:extLst>
          </p:cNvPr>
          <p:cNvSpPr txBox="1"/>
          <p:nvPr/>
        </p:nvSpPr>
        <p:spPr>
          <a:xfrm>
            <a:off x="1200150" y="1229132"/>
            <a:ext cx="1024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68/2013/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QH13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A40259-216C-A620-75F7-E90822DE8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" y="599342"/>
            <a:ext cx="12191996" cy="626057"/>
          </a:xfrm>
          <a:prstGeom prst="rect">
            <a:avLst/>
          </a:prstGeom>
          <a:solidFill>
            <a:srgbClr val="0099CC"/>
          </a:solidFill>
        </p:spPr>
      </p:pic>
      <p:pic>
        <p:nvPicPr>
          <p:cNvPr id="6" name="Picture 5" descr="1100d56c-e5d3-430f-ba19-06d72643180f.png">
            <a:extLst>
              <a:ext uri="{FF2B5EF4-FFF2-40B4-BE49-F238E27FC236}">
                <a16:creationId xmlns:a16="http://schemas.microsoft.com/office/drawing/2014/main" id="{8D796AA5-8DD1-7F22-97AA-82649DC8F8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1775" y="151824"/>
            <a:ext cx="1285875" cy="913632"/>
          </a:xfrm>
          <a:prstGeom prst="rect">
            <a:avLst/>
          </a:prstGeom>
        </p:spPr>
      </p:pic>
      <p:sp>
        <p:nvSpPr>
          <p:cNvPr id="7" name="Slide Number Placeholder 28">
            <a:extLst>
              <a:ext uri="{FF2B5EF4-FFF2-40B4-BE49-F238E27FC236}">
                <a16:creationId xmlns:a16="http://schemas.microsoft.com/office/drawing/2014/main" id="{7E12DE82-59E4-F630-34A6-C9D39C5032AC}"/>
              </a:ext>
            </a:extLst>
          </p:cNvPr>
          <p:cNvSpPr txBox="1">
            <a:spLocks/>
          </p:cNvSpPr>
          <p:nvPr/>
        </p:nvSpPr>
        <p:spPr>
          <a:xfrm>
            <a:off x="6305550" y="6585989"/>
            <a:ext cx="5705475" cy="2720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3B11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28">
            <a:extLst>
              <a:ext uri="{FF2B5EF4-FFF2-40B4-BE49-F238E27FC236}">
                <a16:creationId xmlns:a16="http://schemas.microsoft.com/office/drawing/2014/main" id="{54717543-BC32-1FB6-A8BB-E58E8FD1344C}"/>
              </a:ext>
            </a:extLst>
          </p:cNvPr>
          <p:cNvSpPr txBox="1">
            <a:spLocks/>
          </p:cNvSpPr>
          <p:nvPr/>
        </p:nvSpPr>
        <p:spPr>
          <a:xfrm>
            <a:off x="161925" y="228600"/>
            <a:ext cx="2034623" cy="3707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B57FAF-DA28-F2FB-5A0F-834C000093F9}"/>
              </a:ext>
            </a:extLst>
          </p:cNvPr>
          <p:cNvSpPr txBox="1"/>
          <p:nvPr/>
        </p:nvSpPr>
        <p:spPr>
          <a:xfrm>
            <a:off x="457199" y="1742247"/>
            <a:ext cx="112776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“Bảo đảm đến năm 2015 đạt ít nhất 75% dân số tham gia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BHYT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đến năm 2020 đạt ít nhất 80% dân số tham gia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BHYT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1C5EFF4-C129-359C-CC1A-E024CCBBAA3F}"/>
              </a:ext>
            </a:extLst>
          </p:cNvPr>
          <p:cNvSpPr txBox="1">
            <a:spLocks/>
          </p:cNvSpPr>
          <p:nvPr/>
        </p:nvSpPr>
        <p:spPr>
          <a:xfrm>
            <a:off x="457200" y="3233344"/>
            <a:ext cx="11277602" cy="29987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Đến 2025: hoàn thành, vượt chỉ tiêu bao phủ BHYT; triển khai toàn diện, tích cực, chủ động.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pháp trọng tâm: Luật sửa đổi BHYT 2014, 2024; NĐ 105/2014, 146/2018, 75/2023, 188/2025; cơ chế hỗ trợ nhóm yếu thế.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Quyết định 538/2013; 1584/2015; 1167/2016; 546/2022 giao chỉ tiêu; đẩy mạnh truyền thông, cải cách TTHC, mở rộng đại lý thu.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HĐND/UBND các cấp tích hợp chỉ tiêu BHYT vào Kế hoạch KT-XH; tăng cường chỉ đạo, hỗ trợ đối tượng.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34E0696-6F6E-F6B2-BF18-5B0EF6B91310}"/>
              </a:ext>
            </a:extLst>
          </p:cNvPr>
          <p:cNvSpPr txBox="1">
            <a:spLocks/>
          </p:cNvSpPr>
          <p:nvPr/>
        </p:nvSpPr>
        <p:spPr>
          <a:xfrm>
            <a:off x="457200" y="2771775"/>
            <a:ext cx="11553824" cy="437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327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474F43-1172-7670-8977-E764AF6BE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676C536C-0BB5-2DA7-228E-1AF206851A95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1999" cy="626057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1"/>
                </a:solidFill>
                <a:highlight>
                  <a:srgbClr val="0099FF"/>
                </a:highlight>
              </a:rPr>
              <a:t>                  </a:t>
            </a:r>
            <a:endParaRPr lang="en-US" dirty="0">
              <a:solidFill>
                <a:schemeClr val="accent1"/>
              </a:solidFill>
              <a:highlight>
                <a:srgbClr val="0099FF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4BAB95-04D4-811B-3B8B-91F991004A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" y="599342"/>
            <a:ext cx="12191996" cy="626057"/>
          </a:xfrm>
          <a:prstGeom prst="rect">
            <a:avLst/>
          </a:prstGeom>
          <a:solidFill>
            <a:srgbClr val="0099CC"/>
          </a:solidFill>
        </p:spPr>
      </p:pic>
      <p:pic>
        <p:nvPicPr>
          <p:cNvPr id="4" name="Picture 3" descr="1100d56c-e5d3-430f-ba19-06d72643180f.png">
            <a:extLst>
              <a:ext uri="{FF2B5EF4-FFF2-40B4-BE49-F238E27FC236}">
                <a16:creationId xmlns:a16="http://schemas.microsoft.com/office/drawing/2014/main" id="{26FB242B-F35F-37CD-711B-8E8E87ACE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1775" y="151824"/>
            <a:ext cx="1285875" cy="913632"/>
          </a:xfrm>
          <a:prstGeom prst="rect">
            <a:avLst/>
          </a:prstGeom>
        </p:spPr>
      </p:pic>
      <p:sp>
        <p:nvSpPr>
          <p:cNvPr id="5" name="Slide Number Placeholder 28">
            <a:extLst>
              <a:ext uri="{FF2B5EF4-FFF2-40B4-BE49-F238E27FC236}">
                <a16:creationId xmlns:a16="http://schemas.microsoft.com/office/drawing/2014/main" id="{D16D9779-B284-4CBE-230B-E4DD12ECF3AA}"/>
              </a:ext>
            </a:extLst>
          </p:cNvPr>
          <p:cNvSpPr txBox="1">
            <a:spLocks/>
          </p:cNvSpPr>
          <p:nvPr/>
        </p:nvSpPr>
        <p:spPr>
          <a:xfrm>
            <a:off x="6305550" y="6585989"/>
            <a:ext cx="5705475" cy="2720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3B11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28">
            <a:extLst>
              <a:ext uri="{FF2B5EF4-FFF2-40B4-BE49-F238E27FC236}">
                <a16:creationId xmlns:a16="http://schemas.microsoft.com/office/drawing/2014/main" id="{C8D5BAB8-7D6D-9A24-D124-ED5FE30D206E}"/>
              </a:ext>
            </a:extLst>
          </p:cNvPr>
          <p:cNvSpPr txBox="1">
            <a:spLocks/>
          </p:cNvSpPr>
          <p:nvPr/>
        </p:nvSpPr>
        <p:spPr>
          <a:xfrm>
            <a:off x="161925" y="228600"/>
            <a:ext cx="2034623" cy="3707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AE3ACB-E1AE-7DC1-BDA1-8E5FC57BAE87}"/>
              </a:ext>
            </a:extLst>
          </p:cNvPr>
          <p:cNvSpPr txBox="1">
            <a:spLocks/>
          </p:cNvSpPr>
          <p:nvPr/>
        </p:nvSpPr>
        <p:spPr>
          <a:xfrm>
            <a:off x="457200" y="1298173"/>
            <a:ext cx="11734800" cy="465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800" b="1" dirty="0">
                <a:solidFill>
                  <a:srgbClr val="FF0000"/>
                </a:solidFill>
              </a:rPr>
              <a:t>CƠ CẤU NHÓM ĐỐI TƯỢNG THAM GIA BHYT 2024</a:t>
            </a:r>
          </a:p>
        </p:txBody>
      </p:sp>
      <p:pic>
        <p:nvPicPr>
          <p:cNvPr id="8" name="Picture 7" descr="cocau_nhom_2024.png">
            <a:extLst>
              <a:ext uri="{FF2B5EF4-FFF2-40B4-BE49-F238E27FC236}">
                <a16:creationId xmlns:a16="http://schemas.microsoft.com/office/drawing/2014/main" id="{EAC16B11-6CAF-6E04-D992-CE759E46DA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426" y="1710756"/>
            <a:ext cx="5295900" cy="51472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4116A2-CE6D-946D-17DA-724D233B04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392001"/>
            <a:ext cx="12191998" cy="46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28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ofile 9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CC0000"/>
    </a:accent2>
    <a:accent3>
      <a:srgbClr val="FFFFFF"/>
    </a:accent3>
    <a:accent4>
      <a:srgbClr val="000000"/>
    </a:accent4>
    <a:accent5>
      <a:srgbClr val="CED5DD"/>
    </a:accent5>
    <a:accent6>
      <a:srgbClr val="B90000"/>
    </a:accent6>
    <a:hlink>
      <a:srgbClr val="336699"/>
    </a:hlink>
    <a:folHlink>
      <a:srgbClr val="003366"/>
    </a:folHlink>
  </a:clrScheme>
  <a:fontScheme name="Profil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2865</Words>
  <Application>Microsoft Office PowerPoint</Application>
  <PresentationFormat>Widescreen</PresentationFormat>
  <Paragraphs>193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.VnTime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vxuanhoa</dc:creator>
  <cp:lastModifiedBy>Vũ Hoàng Quỳnh</cp:lastModifiedBy>
  <cp:revision>52</cp:revision>
  <cp:lastPrinted>2025-09-15T04:24:05Z</cp:lastPrinted>
  <dcterms:created xsi:type="dcterms:W3CDTF">2017-03-09T12:11:07Z</dcterms:created>
  <dcterms:modified xsi:type="dcterms:W3CDTF">2025-09-15T04:37:50Z</dcterms:modified>
</cp:coreProperties>
</file>